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1"/>
  </p:sldMasterIdLst>
  <p:notesMasterIdLst>
    <p:notesMasterId r:id="rId94"/>
  </p:notesMasterIdLst>
  <p:sldIdLst>
    <p:sldId id="492" r:id="rId2"/>
    <p:sldId id="522" r:id="rId3"/>
    <p:sldId id="523" r:id="rId4"/>
    <p:sldId id="524" r:id="rId5"/>
    <p:sldId id="525" r:id="rId6"/>
    <p:sldId id="533" r:id="rId7"/>
    <p:sldId id="534" r:id="rId8"/>
    <p:sldId id="536" r:id="rId9"/>
    <p:sldId id="537" r:id="rId10"/>
    <p:sldId id="535" r:id="rId11"/>
    <p:sldId id="526" r:id="rId12"/>
    <p:sldId id="540" r:id="rId13"/>
    <p:sldId id="544" r:id="rId14"/>
    <p:sldId id="541" r:id="rId15"/>
    <p:sldId id="542" r:id="rId16"/>
    <p:sldId id="543" r:id="rId17"/>
    <p:sldId id="545" r:id="rId18"/>
    <p:sldId id="550" r:id="rId19"/>
    <p:sldId id="551" r:id="rId20"/>
    <p:sldId id="557" r:id="rId21"/>
    <p:sldId id="558" r:id="rId22"/>
    <p:sldId id="559" r:id="rId23"/>
    <p:sldId id="560" r:id="rId24"/>
    <p:sldId id="553" r:id="rId25"/>
    <p:sldId id="554" r:id="rId26"/>
    <p:sldId id="561" r:id="rId27"/>
    <p:sldId id="562" r:id="rId28"/>
    <p:sldId id="563" r:id="rId29"/>
    <p:sldId id="564" r:id="rId30"/>
    <p:sldId id="565" r:id="rId31"/>
    <p:sldId id="546" r:id="rId32"/>
    <p:sldId id="272" r:id="rId33"/>
    <p:sldId id="256" r:id="rId34"/>
    <p:sldId id="478" r:id="rId35"/>
    <p:sldId id="499" r:id="rId36"/>
    <p:sldId id="503" r:id="rId37"/>
    <p:sldId id="502" r:id="rId38"/>
    <p:sldId id="504" r:id="rId39"/>
    <p:sldId id="507" r:id="rId40"/>
    <p:sldId id="508" r:id="rId41"/>
    <p:sldId id="506" r:id="rId42"/>
    <p:sldId id="509" r:id="rId43"/>
    <p:sldId id="511" r:id="rId44"/>
    <p:sldId id="512" r:id="rId45"/>
    <p:sldId id="513" r:id="rId46"/>
    <p:sldId id="514" r:id="rId47"/>
    <p:sldId id="480" r:id="rId48"/>
    <p:sldId id="481" r:id="rId49"/>
    <p:sldId id="482" r:id="rId50"/>
    <p:sldId id="483" r:id="rId51"/>
    <p:sldId id="484" r:id="rId52"/>
    <p:sldId id="485" r:id="rId53"/>
    <p:sldId id="486" r:id="rId54"/>
    <p:sldId id="487" r:id="rId55"/>
    <p:sldId id="276" r:id="rId56"/>
    <p:sldId id="278" r:id="rId57"/>
    <p:sldId id="279" r:id="rId58"/>
    <p:sldId id="284" r:id="rId59"/>
    <p:sldId id="277" r:id="rId60"/>
    <p:sldId id="273" r:id="rId61"/>
    <p:sldId id="274" r:id="rId62"/>
    <p:sldId id="271" r:id="rId63"/>
    <p:sldId id="257" r:id="rId64"/>
    <p:sldId id="258" r:id="rId65"/>
    <p:sldId id="275" r:id="rId66"/>
    <p:sldId id="473" r:id="rId67"/>
    <p:sldId id="474" r:id="rId68"/>
    <p:sldId id="476" r:id="rId69"/>
    <p:sldId id="493" r:id="rId70"/>
    <p:sldId id="494" r:id="rId71"/>
    <p:sldId id="407" r:id="rId72"/>
    <p:sldId id="497" r:id="rId73"/>
    <p:sldId id="498" r:id="rId74"/>
    <p:sldId id="261" r:id="rId75"/>
    <p:sldId id="262" r:id="rId76"/>
    <p:sldId id="263" r:id="rId77"/>
    <p:sldId id="264" r:id="rId78"/>
    <p:sldId id="265" r:id="rId79"/>
    <p:sldId id="266" r:id="rId80"/>
    <p:sldId id="267" r:id="rId81"/>
    <p:sldId id="495" r:id="rId82"/>
    <p:sldId id="268" r:id="rId83"/>
    <p:sldId id="269" r:id="rId84"/>
    <p:sldId id="491" r:id="rId85"/>
    <p:sldId id="566" r:id="rId86"/>
    <p:sldId id="515" r:id="rId87"/>
    <p:sldId id="516" r:id="rId88"/>
    <p:sldId id="517" r:id="rId89"/>
    <p:sldId id="518" r:id="rId90"/>
    <p:sldId id="519" r:id="rId91"/>
    <p:sldId id="520" r:id="rId92"/>
    <p:sldId id="521"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94660"/>
  </p:normalViewPr>
  <p:slideViewPr>
    <p:cSldViewPr snapToGrid="0">
      <p:cViewPr>
        <p:scale>
          <a:sx n="70" d="100"/>
          <a:sy n="70" d="100"/>
        </p:scale>
        <p:origin x="-714" y="-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EAE57-CD0B-4062-9CF1-165C486F97C1}" type="datetimeFigureOut">
              <a:rPr lang="en-IN" smtClean="0"/>
              <a:t>03-01-2022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E27F3-0D9F-4819-8D11-087EE8832D54}" type="slidenum">
              <a:rPr lang="en-IN" smtClean="0"/>
              <a:t>‹#›</a:t>
            </a:fld>
            <a:endParaRPr lang="en-IN"/>
          </a:p>
        </p:txBody>
      </p:sp>
    </p:spTree>
    <p:extLst>
      <p:ext uri="{BB962C8B-B14F-4D97-AF65-F5344CB8AC3E}">
        <p14:creationId xmlns:p14="http://schemas.microsoft.com/office/powerpoint/2010/main" val="67183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0E27F3-0D9F-4819-8D11-087EE8832D54}" type="slidenum">
              <a:rPr lang="en-IN" smtClean="0"/>
              <a:t>83</a:t>
            </a:fld>
            <a:endParaRPr lang="en-IN"/>
          </a:p>
        </p:txBody>
      </p:sp>
    </p:spTree>
    <p:extLst>
      <p:ext uri="{BB962C8B-B14F-4D97-AF65-F5344CB8AC3E}">
        <p14:creationId xmlns:p14="http://schemas.microsoft.com/office/powerpoint/2010/main" val="197432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CDEDE05-BF61-466A-8D36-A727C63BAEC1}" type="datetimeFigureOut">
              <a:rPr lang="en-IN" smtClean="0"/>
              <a:t>03-01-2022</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DE44A44-72BA-4F85-93A6-A71A5EC7041C}"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7519339"/>
      </p:ext>
    </p:extLst>
  </p:cSld>
  <p:clrMapOvr>
    <a:masterClrMapping/>
  </p:clrMapOvr>
  <p:extLst>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EDE05-BF61-466A-8D36-A727C63BAEC1}" type="datetimeFigureOut">
              <a:rPr lang="en-IN" smtClean="0"/>
              <a:t>03-01-2022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151176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EDE05-BF61-466A-8D36-A727C63BAEC1}" type="datetimeFigureOut">
              <a:rPr lang="en-IN" smtClean="0"/>
              <a:t>03-01-2022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3299452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EDE05-BF61-466A-8D36-A727C63BAEC1}" type="datetimeFigureOut">
              <a:rPr lang="en-IN" smtClean="0"/>
              <a:t>03-01-2022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384290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CDEDE05-BF61-466A-8D36-A727C63BAEC1}" type="datetimeFigureOut">
              <a:rPr lang="en-IN" smtClean="0"/>
              <a:t>03-01-2022</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DE44A44-72BA-4F85-93A6-A71A5EC7041C}"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118714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EDE05-BF61-466A-8D36-A727C63BAEC1}" type="datetimeFigureOut">
              <a:rPr lang="en-IN" smtClean="0"/>
              <a:t>03-01-2022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946835547"/>
      </p:ext>
    </p:extLst>
  </p:cSld>
  <p:clrMapOvr>
    <a:masterClrMapping/>
  </p:clrMapOvr>
  <p:extLst>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EDE05-BF61-466A-8D36-A727C63BAEC1}" type="datetimeFigureOut">
              <a:rPr lang="en-IN" smtClean="0"/>
              <a:t>03-01-2022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2401688534"/>
      </p:ext>
    </p:extLst>
  </p:cSld>
  <p:clrMapOvr>
    <a:masterClrMapping/>
  </p:clrMapOvr>
  <p:extLst>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EDE05-BF61-466A-8D36-A727C63BAEC1}" type="datetimeFigureOut">
              <a:rPr lang="en-IN" smtClean="0"/>
              <a:t>03-01-2022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152994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EDE05-BF61-466A-8D36-A727C63BAEC1}" type="datetimeFigureOut">
              <a:rPr lang="en-IN" smtClean="0"/>
              <a:t>03-01-2022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965973353"/>
      </p:ext>
    </p:extLst>
  </p:cSld>
  <p:clrMapOvr>
    <a:masterClrMapping/>
  </p:clrMapOvr>
  <p:extLst>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CDEDE05-BF61-466A-8D36-A727C63BAEC1}" type="datetimeFigureOut">
              <a:rPr lang="en-IN" smtClean="0"/>
              <a:t>03-01-2022</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4DE44A44-72BA-4F85-93A6-A71A5EC7041C}"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0984297"/>
      </p:ext>
    </p:extLst>
  </p:cSld>
  <p:clrMapOvr>
    <a:masterClrMapping/>
  </p:clrMapOvr>
  <p:extLst>
    <p:ext uri="{DCECCB84-F9BA-43D5-87BE-67443E8EF086}">
      <p15:sldGuideLst xmlns=""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5CDEDE05-BF61-466A-8D36-A727C63BAEC1}" type="datetimeFigureOut">
              <a:rPr lang="en-IN" smtClean="0"/>
              <a:t>03-01-2022</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4DE44A44-72BA-4F85-93A6-A71A5EC7041C}" type="slidenum">
              <a:rPr lang="en-IN" smtClean="0"/>
              <a:t>‹#›</a:t>
            </a:fld>
            <a:endParaRPr lang="en-IN"/>
          </a:p>
        </p:txBody>
      </p:sp>
    </p:spTree>
    <p:extLst>
      <p:ext uri="{BB962C8B-B14F-4D97-AF65-F5344CB8AC3E}">
        <p14:creationId xmlns:p14="http://schemas.microsoft.com/office/powerpoint/2010/main" val="282698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CDEDE05-BF61-466A-8D36-A727C63BAEC1}" type="datetimeFigureOut">
              <a:rPr lang="en-IN" smtClean="0"/>
              <a:t>03-01-2022</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DE44A44-72BA-4F85-93A6-A71A5EC7041C}"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8992620"/>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java-lang-package-java/" TargetMode="External"/><Relationship Id="rId2" Type="http://schemas.openxmlformats.org/officeDocument/2006/relationships/hyperlink" Target="https://www.geeksforgeeks.org/java-lang-integer-class-java/"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javatpoint.com/java-tutori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s://www.geeksforgeeks.org/java-lang-package-java/" TargetMode="External"/><Relationship Id="rId2" Type="http://schemas.openxmlformats.org/officeDocument/2006/relationships/hyperlink" Target="https://www.geeksforgeeks.org/java-lang-integer-class-java/"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72C69-4634-475B-892B-BDF207559E96}"/>
              </a:ext>
            </a:extLst>
          </p:cNvPr>
          <p:cNvSpPr>
            <a:spLocks noGrp="1"/>
          </p:cNvSpPr>
          <p:nvPr>
            <p:ph type="title"/>
          </p:nvPr>
        </p:nvSpPr>
        <p:spPr>
          <a:xfrm>
            <a:off x="1599548" y="2682934"/>
            <a:ext cx="10178322" cy="1492132"/>
          </a:xfrm>
        </p:spPr>
        <p:txBody>
          <a:bodyPr/>
          <a:lstStyle/>
          <a:p>
            <a:r>
              <a:rPr lang="en-US" altLang="en-US" dirty="0"/>
              <a:t>Exception Handling in Java</a:t>
            </a:r>
            <a:r>
              <a:rPr lang="en-IN" dirty="0"/>
              <a:t/>
            </a:r>
            <a:br>
              <a:rPr lang="en-IN" dirty="0"/>
            </a:br>
            <a:endParaRPr lang="en-IN" dirty="0"/>
          </a:p>
        </p:txBody>
      </p:sp>
    </p:spTree>
    <p:extLst>
      <p:ext uri="{BB962C8B-B14F-4D97-AF65-F5344CB8AC3E}">
        <p14:creationId xmlns:p14="http://schemas.microsoft.com/office/powerpoint/2010/main" val="2184433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2F48AC-4438-4428-A266-8EA817805428}"/>
              </a:ext>
            </a:extLst>
          </p:cNvPr>
          <p:cNvPicPr>
            <a:picLocks noChangeAspect="1"/>
          </p:cNvPicPr>
          <p:nvPr/>
        </p:nvPicPr>
        <p:blipFill>
          <a:blip r:embed="rId2"/>
          <a:stretch>
            <a:fillRect/>
          </a:stretch>
        </p:blipFill>
        <p:spPr>
          <a:xfrm>
            <a:off x="952500" y="1185862"/>
            <a:ext cx="10287000" cy="4486275"/>
          </a:xfrm>
          <a:prstGeom prst="rect">
            <a:avLst/>
          </a:prstGeom>
        </p:spPr>
      </p:pic>
    </p:spTree>
    <p:extLst>
      <p:ext uri="{BB962C8B-B14F-4D97-AF65-F5344CB8AC3E}">
        <p14:creationId xmlns:p14="http://schemas.microsoft.com/office/powerpoint/2010/main" val="1063810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28119E2-B2D8-4B55-B5DD-F8FEACE969F3}"/>
              </a:ext>
            </a:extLst>
          </p:cNvPr>
          <p:cNvPicPr>
            <a:picLocks noChangeAspect="1"/>
          </p:cNvPicPr>
          <p:nvPr/>
        </p:nvPicPr>
        <p:blipFill>
          <a:blip r:embed="rId2"/>
          <a:stretch>
            <a:fillRect/>
          </a:stretch>
        </p:blipFill>
        <p:spPr>
          <a:xfrm>
            <a:off x="1287145" y="1000125"/>
            <a:ext cx="10267950" cy="4857750"/>
          </a:xfrm>
          <a:prstGeom prst="rect">
            <a:avLst/>
          </a:prstGeom>
        </p:spPr>
      </p:pic>
    </p:spTree>
    <p:extLst>
      <p:ext uri="{BB962C8B-B14F-4D97-AF65-F5344CB8AC3E}">
        <p14:creationId xmlns:p14="http://schemas.microsoft.com/office/powerpoint/2010/main" val="112297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C5D13F-1199-4916-A694-7CC6CE28ED5A}"/>
              </a:ext>
            </a:extLst>
          </p:cNvPr>
          <p:cNvSpPr>
            <a:spLocks noGrp="1"/>
          </p:cNvSpPr>
          <p:nvPr>
            <p:ph type="title"/>
          </p:nvPr>
        </p:nvSpPr>
        <p:spPr>
          <a:xfrm>
            <a:off x="1251678" y="382385"/>
            <a:ext cx="10178322" cy="471055"/>
          </a:xfrm>
        </p:spPr>
        <p:txBody>
          <a:bodyPr>
            <a:noAutofit/>
          </a:bodyPr>
          <a:lstStyle/>
          <a:p>
            <a:r>
              <a:rPr lang="en-IN" sz="2800" dirty="0" err="1"/>
              <a:t>ArithmeticException</a:t>
            </a:r>
            <a:r>
              <a:rPr lang="en-IN" sz="2800" dirty="0"/>
              <a:t> </a:t>
            </a:r>
            <a:r>
              <a:rPr lang="en-IN" sz="4000" dirty="0"/>
              <a:t/>
            </a:r>
            <a:br>
              <a:rPr lang="en-IN" sz="4000" dirty="0"/>
            </a:br>
            <a:endParaRPr lang="en-IN" sz="4000" dirty="0"/>
          </a:p>
        </p:txBody>
      </p:sp>
      <p:sp>
        <p:nvSpPr>
          <p:cNvPr id="3" name="Content Placeholder 2">
            <a:extLst>
              <a:ext uri="{FF2B5EF4-FFF2-40B4-BE49-F238E27FC236}">
                <a16:creationId xmlns="" xmlns:a16="http://schemas.microsoft.com/office/drawing/2014/main" id="{235E8421-3579-45C7-98FE-291F2B16BE07}"/>
              </a:ext>
            </a:extLst>
          </p:cNvPr>
          <p:cNvSpPr>
            <a:spLocks noGrp="1"/>
          </p:cNvSpPr>
          <p:nvPr>
            <p:ph sz="half" idx="1"/>
          </p:nvPr>
        </p:nvSpPr>
        <p:spPr>
          <a:xfrm>
            <a:off x="1335155" y="1635839"/>
            <a:ext cx="5464277" cy="4839776"/>
          </a:xfrm>
        </p:spPr>
        <p:txBody>
          <a:bodyPr>
            <a:normAutofit fontScale="85000" lnSpcReduction="20000"/>
          </a:bodyPr>
          <a:lstStyle/>
          <a:p>
            <a:pPr marL="0" indent="0">
              <a:buNone/>
            </a:pPr>
            <a:r>
              <a:rPr lang="en-IN" dirty="0"/>
              <a:t>public class </a:t>
            </a:r>
            <a:r>
              <a:rPr lang="en-IN" dirty="0" err="1"/>
              <a:t>ArithmeticException_Demo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int a = 30, b = 0; </a:t>
            </a:r>
          </a:p>
          <a:p>
            <a:pPr marL="0" indent="0">
              <a:buNone/>
            </a:pPr>
            <a:r>
              <a:rPr lang="en-IN" dirty="0"/>
              <a:t>            int c = a/b;               // cannot divide by zero </a:t>
            </a:r>
          </a:p>
          <a:p>
            <a:pPr marL="0" indent="0">
              <a:buNone/>
            </a:pPr>
            <a:r>
              <a:rPr lang="en-IN" dirty="0"/>
              <a:t>            </a:t>
            </a:r>
            <a:r>
              <a:rPr lang="en-IN" dirty="0" err="1"/>
              <a:t>System.out.println</a:t>
            </a:r>
            <a:r>
              <a:rPr lang="en-IN" dirty="0"/>
              <a:t> ("Result = " + c); </a:t>
            </a:r>
          </a:p>
          <a:p>
            <a:pPr marL="0" indent="0">
              <a:buNone/>
            </a:pPr>
            <a:r>
              <a:rPr lang="en-IN" dirty="0"/>
              <a:t>        } </a:t>
            </a:r>
          </a:p>
          <a:p>
            <a:pPr marL="0" indent="0">
              <a:buNone/>
            </a:pPr>
            <a:r>
              <a:rPr lang="en-IN" dirty="0"/>
              <a:t>        catch(</a:t>
            </a:r>
            <a:r>
              <a:rPr lang="en-IN" dirty="0" err="1"/>
              <a:t>ArithmeticException</a:t>
            </a:r>
            <a:r>
              <a:rPr lang="en-IN" dirty="0"/>
              <a:t> e) { </a:t>
            </a:r>
          </a:p>
          <a:p>
            <a:pPr marL="0" indent="0">
              <a:buNone/>
            </a:pPr>
            <a:r>
              <a:rPr lang="en-IN" dirty="0"/>
              <a:t>            </a:t>
            </a:r>
            <a:r>
              <a:rPr lang="en-IN" dirty="0" err="1"/>
              <a:t>System.out.println</a:t>
            </a:r>
            <a:r>
              <a:rPr lang="en-IN" dirty="0"/>
              <a:t> ("Can't divide a number by 0"); </a:t>
            </a:r>
          </a:p>
          <a:p>
            <a:pPr marL="0" indent="0">
              <a:buNone/>
            </a:pPr>
            <a:r>
              <a:rPr lang="en-IN" dirty="0"/>
              <a:t>        } </a:t>
            </a:r>
          </a:p>
          <a:p>
            <a:pPr marL="0" indent="0">
              <a:buNone/>
            </a:pPr>
            <a:r>
              <a:rPr lang="en-IN" dirty="0"/>
              <a:t>    } </a:t>
            </a:r>
          </a:p>
          <a:p>
            <a:pPr marL="0" indent="0">
              <a:buNone/>
            </a:pPr>
            <a:r>
              <a:rPr lang="en-IN" dirty="0"/>
              <a:t>}</a:t>
            </a:r>
          </a:p>
          <a:p>
            <a:pPr marL="0" indent="0">
              <a:buNone/>
            </a:pPr>
            <a:endParaRPr lang="en-IN" dirty="0"/>
          </a:p>
        </p:txBody>
      </p:sp>
      <p:sp>
        <p:nvSpPr>
          <p:cNvPr id="4" name="Content Placeholder 3">
            <a:extLst>
              <a:ext uri="{FF2B5EF4-FFF2-40B4-BE49-F238E27FC236}">
                <a16:creationId xmlns="" xmlns:a16="http://schemas.microsoft.com/office/drawing/2014/main" id="{1DFE784D-965C-447F-AD98-95F52151AC04}"/>
              </a:ext>
            </a:extLst>
          </p:cNvPr>
          <p:cNvSpPr>
            <a:spLocks noGrp="1"/>
          </p:cNvSpPr>
          <p:nvPr>
            <p:ph sz="half" idx="2"/>
          </p:nvPr>
        </p:nvSpPr>
        <p:spPr>
          <a:xfrm>
            <a:off x="7138434" y="2207588"/>
            <a:ext cx="4726858" cy="4351338"/>
          </a:xfrm>
        </p:spPr>
        <p:txBody>
          <a:bodyPr>
            <a:normAutofit fontScale="85000" lnSpcReduction="20000"/>
          </a:bodyPr>
          <a:lstStyle/>
          <a:p>
            <a:pPr marL="0" indent="0">
              <a:buNone/>
            </a:pPr>
            <a:r>
              <a:rPr lang="en-US" dirty="0"/>
              <a:t>Output :</a:t>
            </a:r>
          </a:p>
          <a:p>
            <a:r>
              <a:rPr lang="en-US" dirty="0"/>
              <a:t>Can't divide a number by 0</a:t>
            </a:r>
            <a:endParaRPr lang="en-IN" dirty="0"/>
          </a:p>
        </p:txBody>
      </p:sp>
    </p:spTree>
    <p:extLst>
      <p:ext uri="{BB962C8B-B14F-4D97-AF65-F5344CB8AC3E}">
        <p14:creationId xmlns:p14="http://schemas.microsoft.com/office/powerpoint/2010/main" val="845592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BC82C1-6533-46A1-8F2C-9632ECE70250}"/>
              </a:ext>
            </a:extLst>
          </p:cNvPr>
          <p:cNvSpPr>
            <a:spLocks noGrp="1"/>
          </p:cNvSpPr>
          <p:nvPr>
            <p:ph type="title"/>
          </p:nvPr>
        </p:nvSpPr>
        <p:spPr>
          <a:xfrm>
            <a:off x="1251678" y="77585"/>
            <a:ext cx="10178322" cy="1492132"/>
          </a:xfrm>
        </p:spPr>
        <p:txBody>
          <a:bodyPr>
            <a:normAutofit/>
          </a:bodyPr>
          <a:lstStyle/>
          <a:p>
            <a:r>
              <a:rPr lang="en-IN" sz="4400" b="1" i="0" dirty="0" err="1">
                <a:effectLst/>
                <a:latin typeface="Roboto"/>
              </a:rPr>
              <a:t>NumberFormat</a:t>
            </a:r>
            <a:r>
              <a:rPr lang="en-IN" sz="4400" b="1" i="0" dirty="0">
                <a:effectLst/>
                <a:latin typeface="Roboto"/>
              </a:rPr>
              <a:t> Exception</a:t>
            </a:r>
            <a:endParaRPr lang="en-IN" sz="4400" dirty="0"/>
          </a:p>
        </p:txBody>
      </p:sp>
      <p:sp>
        <p:nvSpPr>
          <p:cNvPr id="3" name="Content Placeholder 2">
            <a:extLst>
              <a:ext uri="{FF2B5EF4-FFF2-40B4-BE49-F238E27FC236}">
                <a16:creationId xmlns="" xmlns:a16="http://schemas.microsoft.com/office/drawing/2014/main" id="{C8AEC0C7-2890-470F-9828-312C29DAFA96}"/>
              </a:ext>
            </a:extLst>
          </p:cNvPr>
          <p:cNvSpPr>
            <a:spLocks noGrp="1"/>
          </p:cNvSpPr>
          <p:nvPr>
            <p:ph sz="half" idx="1"/>
          </p:nvPr>
        </p:nvSpPr>
        <p:spPr>
          <a:xfrm>
            <a:off x="1393918" y="770112"/>
            <a:ext cx="6086998" cy="6010303"/>
          </a:xfrm>
        </p:spPr>
        <p:txBody>
          <a:bodyPr>
            <a:normAutofit/>
          </a:bodyPr>
          <a:lstStyle/>
          <a:p>
            <a:pPr marL="0" indent="0">
              <a:buNone/>
            </a:pPr>
            <a:r>
              <a:rPr lang="en-IN" dirty="0"/>
              <a:t>public class  </a:t>
            </a:r>
            <a:r>
              <a:rPr lang="en-IN" dirty="0" err="1"/>
              <a:t>NumberFormat_Demo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sz="2400" b="1" dirty="0"/>
              <a:t>int </a:t>
            </a:r>
            <a:r>
              <a:rPr lang="en-IN" sz="2400" b="1" dirty="0" err="1"/>
              <a:t>num</a:t>
            </a:r>
            <a:r>
              <a:rPr lang="en-IN" sz="2400" b="1" dirty="0"/>
              <a:t> = </a:t>
            </a:r>
            <a:r>
              <a:rPr lang="en-IN" sz="2400" b="1" dirty="0" err="1"/>
              <a:t>Integer.parseInt</a:t>
            </a:r>
            <a:r>
              <a:rPr lang="en-IN" sz="2400" b="1" dirty="0"/>
              <a:t> (“SCOE") ; </a:t>
            </a:r>
          </a:p>
          <a:p>
            <a:pPr marL="0" indent="0">
              <a:buNone/>
            </a:pPr>
            <a:r>
              <a:rPr lang="en-IN" dirty="0"/>
              <a:t>              </a:t>
            </a:r>
            <a:r>
              <a:rPr lang="en-IN" dirty="0" err="1"/>
              <a:t>System.out.println</a:t>
            </a:r>
            <a:r>
              <a:rPr lang="en-IN" dirty="0"/>
              <a:t>(</a:t>
            </a:r>
            <a:r>
              <a:rPr lang="en-IN" dirty="0" err="1"/>
              <a:t>num</a:t>
            </a:r>
            <a:r>
              <a:rPr lang="en-IN" dirty="0"/>
              <a:t>); </a:t>
            </a:r>
          </a:p>
          <a:p>
            <a:pPr marL="0" indent="0">
              <a:buNone/>
            </a:pPr>
            <a:r>
              <a:rPr lang="en-IN" dirty="0"/>
              <a:t>        } </a:t>
            </a:r>
          </a:p>
          <a:p>
            <a:pPr marL="0" indent="0">
              <a:buNone/>
            </a:pPr>
            <a:r>
              <a:rPr lang="en-IN" dirty="0"/>
              <a:t>          catch(</a:t>
            </a:r>
            <a:r>
              <a:rPr lang="en-IN" dirty="0" err="1"/>
              <a:t>NumberFormatException</a:t>
            </a:r>
            <a:r>
              <a:rPr lang="en-IN" dirty="0"/>
              <a:t> e) { </a:t>
            </a:r>
          </a:p>
          <a:p>
            <a:pPr marL="0" indent="0">
              <a:buNone/>
            </a:pPr>
            <a:r>
              <a:rPr lang="en-IN" dirty="0"/>
              <a:t>            </a:t>
            </a:r>
            <a:r>
              <a:rPr lang="en-IN" dirty="0" err="1"/>
              <a:t>System.out.println</a:t>
            </a:r>
            <a:r>
              <a:rPr lang="en-IN" dirty="0"/>
              <a:t>("Number format exception"); </a:t>
            </a:r>
          </a:p>
          <a:p>
            <a:pPr marL="0" indent="0">
              <a:buNone/>
            </a:pPr>
            <a:r>
              <a:rPr lang="en-IN" dirty="0"/>
              <a:t>        } </a:t>
            </a:r>
          </a:p>
          <a:p>
            <a:pPr marL="0" indent="0">
              <a:buNone/>
            </a:pPr>
            <a:r>
              <a:rPr lang="en-IN" dirty="0"/>
              <a:t>    } </a:t>
            </a:r>
          </a:p>
          <a:p>
            <a:pPr marL="0" indent="0">
              <a:buNone/>
            </a:pPr>
            <a:r>
              <a:rPr lang="en-IN" dirty="0"/>
              <a:t>}</a:t>
            </a:r>
          </a:p>
        </p:txBody>
      </p:sp>
      <p:sp>
        <p:nvSpPr>
          <p:cNvPr id="4" name="Content Placeholder 3">
            <a:extLst>
              <a:ext uri="{FF2B5EF4-FFF2-40B4-BE49-F238E27FC236}">
                <a16:creationId xmlns="" xmlns:a16="http://schemas.microsoft.com/office/drawing/2014/main" id="{344EDA7D-4811-47B8-8E12-996AD1C8E101}"/>
              </a:ext>
            </a:extLst>
          </p:cNvPr>
          <p:cNvSpPr>
            <a:spLocks noGrp="1"/>
          </p:cNvSpPr>
          <p:nvPr>
            <p:ph sz="half" idx="2"/>
          </p:nvPr>
        </p:nvSpPr>
        <p:spPr>
          <a:xfrm>
            <a:off x="7338676" y="2286000"/>
            <a:ext cx="4800600" cy="3619500"/>
          </a:xfrm>
        </p:spPr>
        <p:txBody>
          <a:bodyPr>
            <a:normAutofit/>
          </a:bodyPr>
          <a:lstStyle/>
          <a:p>
            <a:r>
              <a:rPr lang="en-US" dirty="0"/>
              <a:t>Output :</a:t>
            </a:r>
          </a:p>
          <a:p>
            <a:pPr marL="0" indent="0">
              <a:buNone/>
            </a:pPr>
            <a:r>
              <a:rPr lang="en-IN" dirty="0"/>
              <a:t>Number format exception</a:t>
            </a:r>
          </a:p>
          <a:p>
            <a:pPr marL="0" indent="0">
              <a:buNone/>
            </a:pPr>
            <a:endParaRPr lang="en-IN" dirty="0"/>
          </a:p>
          <a:p>
            <a:pPr marL="0" indent="0">
              <a:buNone/>
            </a:pPr>
            <a:r>
              <a:rPr lang="en-IN" dirty="0"/>
              <a:t>//</a:t>
            </a:r>
            <a:r>
              <a:rPr lang="en-US" b="0" i="0" dirty="0">
                <a:effectLst/>
                <a:latin typeface="Roboto"/>
              </a:rPr>
              <a:t> The method generally used to convert String to Integer in Java is </a:t>
            </a:r>
            <a:r>
              <a:rPr lang="en-US" b="1" i="0" dirty="0" err="1">
                <a:effectLst/>
                <a:latin typeface="Roboto"/>
              </a:rPr>
              <a:t>parseInt</a:t>
            </a:r>
            <a:r>
              <a:rPr lang="en-US" b="1" i="0" dirty="0">
                <a:effectLst/>
                <a:latin typeface="Roboto"/>
              </a:rPr>
              <a:t>()</a:t>
            </a:r>
            <a:r>
              <a:rPr lang="en-US" b="0" i="0" dirty="0">
                <a:effectLst/>
                <a:latin typeface="Roboto"/>
              </a:rPr>
              <a:t>. This method belongs to </a:t>
            </a:r>
            <a:r>
              <a:rPr lang="en-US" b="0" i="0" u="none" strike="noStrike" dirty="0">
                <a:solidFill>
                  <a:srgbClr val="EC4E20"/>
                </a:solidFill>
                <a:effectLst/>
                <a:latin typeface="Roboto"/>
                <a:hlinkClick r:id="rId2"/>
              </a:rPr>
              <a:t>Integer class</a:t>
            </a:r>
            <a:r>
              <a:rPr lang="en-US" b="0" i="0" dirty="0">
                <a:effectLst/>
                <a:latin typeface="Roboto"/>
              </a:rPr>
              <a:t> in </a:t>
            </a:r>
            <a:r>
              <a:rPr lang="en-US" b="0" i="0" u="sng" dirty="0" err="1">
                <a:solidFill>
                  <a:srgbClr val="EC4E20"/>
                </a:solidFill>
                <a:effectLst/>
                <a:latin typeface="Roboto"/>
                <a:hlinkClick r:id="rId3"/>
              </a:rPr>
              <a:t>java.lang</a:t>
            </a:r>
            <a:r>
              <a:rPr lang="en-US" b="0" i="0" u="sng" dirty="0">
                <a:solidFill>
                  <a:srgbClr val="EC4E20"/>
                </a:solidFill>
                <a:effectLst/>
                <a:latin typeface="Roboto"/>
                <a:hlinkClick r:id="rId3"/>
              </a:rPr>
              <a:t> package.</a:t>
            </a:r>
            <a:endParaRPr lang="en-IN" dirty="0"/>
          </a:p>
        </p:txBody>
      </p:sp>
    </p:spTree>
    <p:extLst>
      <p:ext uri="{BB962C8B-B14F-4D97-AF65-F5344CB8AC3E}">
        <p14:creationId xmlns:p14="http://schemas.microsoft.com/office/powerpoint/2010/main" val="3797924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2B53B-FEC0-4750-8F88-8248515E295F}"/>
              </a:ext>
            </a:extLst>
          </p:cNvPr>
          <p:cNvSpPr>
            <a:spLocks noGrp="1"/>
          </p:cNvSpPr>
          <p:nvPr>
            <p:ph type="title"/>
          </p:nvPr>
        </p:nvSpPr>
        <p:spPr>
          <a:xfrm>
            <a:off x="838200" y="365126"/>
            <a:ext cx="10515600" cy="834410"/>
          </a:xfrm>
        </p:spPr>
        <p:txBody>
          <a:bodyPr/>
          <a:lstStyle/>
          <a:p>
            <a:r>
              <a:rPr lang="en-IN" b="1" i="0" dirty="0" err="1">
                <a:effectLst/>
                <a:latin typeface="Roboto"/>
              </a:rPr>
              <a:t>NullPointer</a:t>
            </a:r>
            <a:r>
              <a:rPr lang="en-IN" b="1" i="0" dirty="0">
                <a:effectLst/>
                <a:latin typeface="Roboto"/>
              </a:rPr>
              <a:t> Exception</a:t>
            </a:r>
            <a:endParaRPr lang="en-IN" dirty="0"/>
          </a:p>
        </p:txBody>
      </p:sp>
      <p:sp>
        <p:nvSpPr>
          <p:cNvPr id="3" name="Content Placeholder 2">
            <a:extLst>
              <a:ext uri="{FF2B5EF4-FFF2-40B4-BE49-F238E27FC236}">
                <a16:creationId xmlns="" xmlns:a16="http://schemas.microsoft.com/office/drawing/2014/main" id="{6401DA84-0E97-4578-B881-83775B4E556D}"/>
              </a:ext>
            </a:extLst>
          </p:cNvPr>
          <p:cNvSpPr>
            <a:spLocks noGrp="1"/>
          </p:cNvSpPr>
          <p:nvPr>
            <p:ph sz="half" idx="1"/>
          </p:nvPr>
        </p:nvSpPr>
        <p:spPr>
          <a:xfrm>
            <a:off x="1364974" y="1543665"/>
            <a:ext cx="5405284" cy="5175352"/>
          </a:xfrm>
        </p:spPr>
        <p:txBody>
          <a:bodyPr>
            <a:normAutofit fontScale="85000" lnSpcReduction="20000"/>
          </a:bodyPr>
          <a:lstStyle/>
          <a:p>
            <a:pPr marL="0" indent="0">
              <a:buNone/>
            </a:pPr>
            <a:r>
              <a:rPr lang="en-IN" dirty="0"/>
              <a:t>//Java program to demonstrate </a:t>
            </a:r>
            <a:r>
              <a:rPr lang="en-IN" dirty="0" err="1"/>
              <a:t>NullPointerException</a:t>
            </a:r>
            <a:r>
              <a:rPr lang="en-IN" dirty="0"/>
              <a:t> </a:t>
            </a:r>
          </a:p>
          <a:p>
            <a:pPr marL="0" indent="0">
              <a:buNone/>
            </a:pPr>
            <a:r>
              <a:rPr lang="en-IN" dirty="0"/>
              <a:t>public class </a:t>
            </a:r>
            <a:r>
              <a:rPr lang="en-IN" dirty="0" err="1"/>
              <a:t>NullPointer_Demo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String str = null; //null value </a:t>
            </a:r>
          </a:p>
          <a:p>
            <a:pPr marL="0" indent="0">
              <a:buNone/>
            </a:pPr>
            <a:r>
              <a:rPr lang="en-IN" dirty="0"/>
              <a:t>            </a:t>
            </a:r>
            <a:r>
              <a:rPr lang="en-IN" dirty="0" err="1"/>
              <a:t>System.out.println</a:t>
            </a:r>
            <a:r>
              <a:rPr lang="en-IN" dirty="0"/>
              <a:t>(str); </a:t>
            </a:r>
          </a:p>
          <a:p>
            <a:pPr marL="0" indent="0">
              <a:buNone/>
            </a:pPr>
            <a:r>
              <a:rPr lang="en-IN" dirty="0"/>
              <a:t>        }</a:t>
            </a:r>
          </a:p>
          <a:p>
            <a:pPr marL="0" indent="0">
              <a:buNone/>
            </a:pPr>
            <a:endParaRPr lang="en-IN" dirty="0"/>
          </a:p>
          <a:p>
            <a:pPr marL="0" indent="0">
              <a:buNone/>
            </a:pPr>
            <a:r>
              <a:rPr lang="en-IN" dirty="0"/>
              <a:t>         catch(</a:t>
            </a:r>
            <a:r>
              <a:rPr lang="en-IN" dirty="0" err="1"/>
              <a:t>NullPointerException</a:t>
            </a:r>
            <a:r>
              <a:rPr lang="en-IN" dirty="0"/>
              <a:t> e) </a:t>
            </a:r>
          </a:p>
          <a:p>
            <a:pPr marL="0" indent="0">
              <a:buNone/>
            </a:pPr>
            <a:r>
              <a:rPr lang="en-IN" dirty="0"/>
              <a:t>        { </a:t>
            </a:r>
          </a:p>
          <a:p>
            <a:pPr marL="0" indent="0">
              <a:buNone/>
            </a:pPr>
            <a:r>
              <a:rPr lang="en-IN" dirty="0"/>
              <a:t>            </a:t>
            </a:r>
            <a:r>
              <a:rPr lang="en-IN" dirty="0" err="1"/>
              <a:t>System.out.println</a:t>
            </a:r>
            <a:r>
              <a:rPr lang="en-IN" dirty="0"/>
              <a:t>("</a:t>
            </a:r>
            <a:r>
              <a:rPr lang="en-IN" dirty="0" err="1"/>
              <a:t>NullPointerException</a:t>
            </a:r>
            <a:r>
              <a:rPr lang="en-IN" dirty="0"/>
              <a:t>.."); </a:t>
            </a:r>
          </a:p>
          <a:p>
            <a:pPr marL="0" indent="0">
              <a:buNone/>
            </a:pPr>
            <a:r>
              <a:rPr lang="en-IN" dirty="0"/>
              <a:t>        } </a:t>
            </a:r>
          </a:p>
          <a:p>
            <a:pPr marL="0" indent="0">
              <a:buNone/>
            </a:pPr>
            <a:r>
              <a:rPr lang="en-IN" dirty="0"/>
              <a:t>    } </a:t>
            </a:r>
          </a:p>
          <a:p>
            <a:pPr marL="0" indent="0">
              <a:buNone/>
            </a:pPr>
            <a:r>
              <a:rPr lang="en-IN" dirty="0"/>
              <a:t>}</a:t>
            </a:r>
          </a:p>
        </p:txBody>
      </p:sp>
      <p:sp>
        <p:nvSpPr>
          <p:cNvPr id="4" name="Content Placeholder 3">
            <a:extLst>
              <a:ext uri="{FF2B5EF4-FFF2-40B4-BE49-F238E27FC236}">
                <a16:creationId xmlns="" xmlns:a16="http://schemas.microsoft.com/office/drawing/2014/main" id="{0C052A09-697E-4605-9482-D2112915802D}"/>
              </a:ext>
            </a:extLst>
          </p:cNvPr>
          <p:cNvSpPr>
            <a:spLocks noGrp="1"/>
          </p:cNvSpPr>
          <p:nvPr>
            <p:ph sz="half" idx="2"/>
          </p:nvPr>
        </p:nvSpPr>
        <p:spPr>
          <a:xfrm>
            <a:off x="6842396" y="1543665"/>
            <a:ext cx="4935474" cy="4351338"/>
          </a:xfrm>
        </p:spPr>
        <p:txBody>
          <a:bodyPr>
            <a:normAutofit fontScale="85000" lnSpcReduction="20000"/>
          </a:bodyPr>
          <a:lstStyle/>
          <a:p>
            <a:pPr marL="0" indent="0">
              <a:buNone/>
            </a:pPr>
            <a:r>
              <a:rPr lang="en-IN" dirty="0"/>
              <a:t>Output  :</a:t>
            </a:r>
          </a:p>
          <a:p>
            <a:pPr marL="0" indent="0">
              <a:buNone/>
            </a:pPr>
            <a:r>
              <a:rPr lang="en-IN" dirty="0" err="1"/>
              <a:t>NullPointerException</a:t>
            </a:r>
            <a:r>
              <a:rPr lang="en-IN" dirty="0"/>
              <a: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12899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59C72-BFCE-4326-AC50-828C4C6F60BB}"/>
              </a:ext>
            </a:extLst>
          </p:cNvPr>
          <p:cNvSpPr>
            <a:spLocks noGrp="1"/>
          </p:cNvSpPr>
          <p:nvPr>
            <p:ph type="title"/>
          </p:nvPr>
        </p:nvSpPr>
        <p:spPr>
          <a:xfrm>
            <a:off x="835118" y="108065"/>
            <a:ext cx="11428002" cy="1492132"/>
          </a:xfrm>
        </p:spPr>
        <p:txBody>
          <a:bodyPr>
            <a:normAutofit/>
          </a:bodyPr>
          <a:lstStyle/>
          <a:p>
            <a:r>
              <a:rPr lang="en-IN" sz="4000" b="1" i="0" dirty="0" err="1">
                <a:effectLst/>
                <a:latin typeface="Roboto"/>
              </a:rPr>
              <a:t>StringIndexOutOfBound</a:t>
            </a:r>
            <a:r>
              <a:rPr lang="en-IN" sz="4000" b="1" i="0" dirty="0">
                <a:effectLst/>
                <a:latin typeface="Roboto"/>
              </a:rPr>
              <a:t> Exception</a:t>
            </a:r>
            <a:endParaRPr lang="en-IN" sz="4000" dirty="0"/>
          </a:p>
        </p:txBody>
      </p:sp>
      <p:sp>
        <p:nvSpPr>
          <p:cNvPr id="3" name="Content Placeholder 2">
            <a:extLst>
              <a:ext uri="{FF2B5EF4-FFF2-40B4-BE49-F238E27FC236}">
                <a16:creationId xmlns="" xmlns:a16="http://schemas.microsoft.com/office/drawing/2014/main" id="{A771527B-7D8C-4F86-A3D0-2F9677FC2749}"/>
              </a:ext>
            </a:extLst>
          </p:cNvPr>
          <p:cNvSpPr>
            <a:spLocks noGrp="1"/>
          </p:cNvSpPr>
          <p:nvPr>
            <p:ph sz="half" idx="1"/>
          </p:nvPr>
        </p:nvSpPr>
        <p:spPr>
          <a:xfrm>
            <a:off x="1159238" y="833120"/>
            <a:ext cx="6237241" cy="6261389"/>
          </a:xfrm>
        </p:spPr>
        <p:txBody>
          <a:bodyPr>
            <a:noAutofit/>
          </a:bodyPr>
          <a:lstStyle/>
          <a:p>
            <a:pPr marL="0" indent="0">
              <a:buNone/>
            </a:pPr>
            <a:r>
              <a:rPr lang="en-IN" sz="1800" dirty="0"/>
              <a:t>public class Main</a:t>
            </a:r>
          </a:p>
          <a:p>
            <a:pPr marL="0" indent="0">
              <a:buNone/>
            </a:pPr>
            <a:r>
              <a:rPr lang="en-IN" sz="1800" dirty="0"/>
              <a:t>{ </a:t>
            </a:r>
          </a:p>
          <a:p>
            <a:pPr marL="0" indent="0">
              <a:buNone/>
            </a:pPr>
            <a:r>
              <a:rPr lang="en-IN" sz="1800" dirty="0"/>
              <a:t> public static void main(String </a:t>
            </a:r>
            <a:r>
              <a:rPr lang="en-IN" sz="1800" dirty="0" err="1"/>
              <a:t>args</a:t>
            </a:r>
            <a:r>
              <a:rPr lang="en-IN" sz="1800" dirty="0"/>
              <a:t>[]) </a:t>
            </a:r>
          </a:p>
          <a:p>
            <a:pPr marL="0" indent="0">
              <a:buNone/>
            </a:pPr>
            <a:r>
              <a:rPr lang="en-IN" sz="1800" dirty="0"/>
              <a:t> { </a:t>
            </a:r>
          </a:p>
          <a:p>
            <a:pPr marL="0" indent="0">
              <a:buNone/>
            </a:pPr>
            <a:r>
              <a:rPr lang="en-IN" sz="1800" dirty="0"/>
              <a:t>      try { </a:t>
            </a:r>
          </a:p>
          <a:p>
            <a:pPr marL="0" indent="0">
              <a:buNone/>
            </a:pPr>
            <a:r>
              <a:rPr lang="en-IN" sz="1800" dirty="0"/>
              <a:t>          String a = “Hello </a:t>
            </a:r>
            <a:r>
              <a:rPr lang="en-IN" sz="1800" dirty="0" err="1"/>
              <a:t>scoe</a:t>
            </a:r>
            <a:r>
              <a:rPr lang="en-IN" sz="1800" dirty="0"/>
              <a:t>"; // length is 10 </a:t>
            </a:r>
          </a:p>
          <a:p>
            <a:pPr marL="0" indent="0">
              <a:buNone/>
            </a:pPr>
            <a:r>
              <a:rPr lang="en-IN" sz="1800" dirty="0"/>
              <a:t>          char c = </a:t>
            </a:r>
            <a:r>
              <a:rPr lang="en-IN" sz="1800" dirty="0" err="1"/>
              <a:t>a.charAt</a:t>
            </a:r>
            <a:r>
              <a:rPr lang="en-IN" sz="1800" dirty="0"/>
              <a:t>(15); // accessing 15th element </a:t>
            </a:r>
          </a:p>
          <a:p>
            <a:pPr marL="0" indent="0">
              <a:buNone/>
            </a:pPr>
            <a:r>
              <a:rPr lang="en-IN" sz="1800" dirty="0"/>
              <a:t>            </a:t>
            </a:r>
            <a:r>
              <a:rPr lang="en-IN" sz="1800" dirty="0" err="1"/>
              <a:t>System.out.println</a:t>
            </a:r>
            <a:r>
              <a:rPr lang="en-IN" sz="1800" dirty="0"/>
              <a:t>(c); </a:t>
            </a:r>
          </a:p>
          <a:p>
            <a:pPr marL="0" indent="0">
              <a:buNone/>
            </a:pPr>
            <a:r>
              <a:rPr lang="en-IN" sz="1800" dirty="0"/>
              <a:t>        } </a:t>
            </a:r>
          </a:p>
          <a:p>
            <a:pPr marL="0" indent="0">
              <a:buNone/>
            </a:pPr>
            <a:r>
              <a:rPr lang="en-IN" sz="1800" dirty="0"/>
              <a:t>        catch(</a:t>
            </a:r>
            <a:r>
              <a:rPr lang="en-IN" sz="1800" dirty="0" err="1"/>
              <a:t>StringIndexOutOfBoundsException</a:t>
            </a:r>
            <a:r>
              <a:rPr lang="en-IN" sz="1800" dirty="0"/>
              <a:t> e)</a:t>
            </a:r>
          </a:p>
          <a:p>
            <a:pPr marL="0" indent="0">
              <a:buNone/>
            </a:pPr>
            <a:r>
              <a:rPr lang="en-IN" sz="1800" dirty="0"/>
              <a:t>        { </a:t>
            </a:r>
          </a:p>
          <a:p>
            <a:pPr marL="0" indent="0">
              <a:buNone/>
            </a:pPr>
            <a:r>
              <a:rPr lang="en-IN" sz="1800" dirty="0"/>
              <a:t>           </a:t>
            </a:r>
            <a:r>
              <a:rPr lang="en-IN" sz="1800" dirty="0" err="1"/>
              <a:t>System.out.println</a:t>
            </a:r>
            <a:r>
              <a:rPr lang="en-IN" sz="1800" dirty="0"/>
              <a:t>("</a:t>
            </a:r>
            <a:r>
              <a:rPr lang="en-IN" sz="1800" dirty="0" err="1"/>
              <a:t>StringIndexOutOfBoundsException</a:t>
            </a:r>
            <a:r>
              <a:rPr lang="en-IN" sz="1800" dirty="0"/>
              <a:t>"); </a:t>
            </a:r>
          </a:p>
          <a:p>
            <a:pPr marL="0" indent="0">
              <a:buNone/>
            </a:pPr>
            <a:r>
              <a:rPr lang="en-IN" sz="1800" dirty="0"/>
              <a:t>        } </a:t>
            </a:r>
          </a:p>
          <a:p>
            <a:pPr marL="0" indent="0">
              <a:buNone/>
            </a:pPr>
            <a:r>
              <a:rPr lang="en-IN" sz="1800" dirty="0"/>
              <a:t>    } </a:t>
            </a:r>
          </a:p>
          <a:p>
            <a:pPr marL="0" indent="0">
              <a:buNone/>
            </a:pPr>
            <a:r>
              <a:rPr lang="en-IN" sz="1800" dirty="0"/>
              <a:t>}</a:t>
            </a:r>
          </a:p>
        </p:txBody>
      </p:sp>
      <p:sp>
        <p:nvSpPr>
          <p:cNvPr id="4" name="Content Placeholder 3">
            <a:extLst>
              <a:ext uri="{FF2B5EF4-FFF2-40B4-BE49-F238E27FC236}">
                <a16:creationId xmlns="" xmlns:a16="http://schemas.microsoft.com/office/drawing/2014/main" id="{2585585D-28E5-44B9-9100-576E18711710}"/>
              </a:ext>
            </a:extLst>
          </p:cNvPr>
          <p:cNvSpPr>
            <a:spLocks noGrp="1"/>
          </p:cNvSpPr>
          <p:nvPr>
            <p:ph sz="half" idx="2"/>
          </p:nvPr>
        </p:nvSpPr>
        <p:spPr>
          <a:xfrm>
            <a:off x="8029556" y="2286000"/>
            <a:ext cx="4800600" cy="3619500"/>
          </a:xfrm>
        </p:spPr>
        <p:txBody>
          <a:bodyPr>
            <a:normAutofit/>
          </a:bodyPr>
          <a:lstStyle/>
          <a:p>
            <a:pPr marL="0" indent="0">
              <a:buNone/>
            </a:pPr>
            <a:r>
              <a:rPr lang="en-IN" dirty="0"/>
              <a:t>Output:</a:t>
            </a:r>
          </a:p>
          <a:p>
            <a:pPr marL="0" indent="0">
              <a:buNone/>
            </a:pPr>
            <a:endParaRPr lang="en-IN" dirty="0"/>
          </a:p>
          <a:p>
            <a:pPr marL="0" indent="0">
              <a:buNone/>
            </a:pPr>
            <a:r>
              <a:rPr lang="en-IN" dirty="0" err="1"/>
              <a:t>StringIndexOutOfBoundsException</a:t>
            </a:r>
            <a:endParaRPr lang="en-IN" dirty="0"/>
          </a:p>
        </p:txBody>
      </p:sp>
    </p:spTree>
    <p:extLst>
      <p:ext uri="{BB962C8B-B14F-4D97-AF65-F5344CB8AC3E}">
        <p14:creationId xmlns:p14="http://schemas.microsoft.com/office/powerpoint/2010/main" val="4128797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94C5A6-B6B2-46AC-87BB-F68822A53C04}"/>
              </a:ext>
            </a:extLst>
          </p:cNvPr>
          <p:cNvSpPr>
            <a:spLocks noGrp="1"/>
          </p:cNvSpPr>
          <p:nvPr>
            <p:ph type="title"/>
          </p:nvPr>
        </p:nvSpPr>
        <p:spPr>
          <a:xfrm>
            <a:off x="838200" y="70485"/>
            <a:ext cx="10515600" cy="863907"/>
          </a:xfrm>
        </p:spPr>
        <p:txBody>
          <a:bodyPr>
            <a:normAutofit/>
          </a:bodyPr>
          <a:lstStyle/>
          <a:p>
            <a:r>
              <a:rPr lang="en-IN" sz="3600" b="1" i="0" dirty="0" err="1">
                <a:effectLst/>
                <a:latin typeface="Roboto"/>
              </a:rPr>
              <a:t>FileNotFound</a:t>
            </a:r>
            <a:r>
              <a:rPr lang="en-IN" sz="3600" b="1" i="0" dirty="0">
                <a:effectLst/>
                <a:latin typeface="Roboto"/>
              </a:rPr>
              <a:t> Exception</a:t>
            </a:r>
            <a:endParaRPr lang="en-IN" sz="3600" dirty="0"/>
          </a:p>
        </p:txBody>
      </p:sp>
      <p:sp>
        <p:nvSpPr>
          <p:cNvPr id="3" name="Content Placeholder 2">
            <a:extLst>
              <a:ext uri="{FF2B5EF4-FFF2-40B4-BE49-F238E27FC236}">
                <a16:creationId xmlns="" xmlns:a16="http://schemas.microsoft.com/office/drawing/2014/main" id="{27AEF863-9D20-41C2-A229-63C9519DB38C}"/>
              </a:ext>
            </a:extLst>
          </p:cNvPr>
          <p:cNvSpPr>
            <a:spLocks noGrp="1"/>
          </p:cNvSpPr>
          <p:nvPr>
            <p:ph sz="half" idx="1"/>
          </p:nvPr>
        </p:nvSpPr>
        <p:spPr>
          <a:xfrm>
            <a:off x="1157627" y="619760"/>
            <a:ext cx="6309973" cy="6167755"/>
          </a:xfrm>
        </p:spPr>
        <p:txBody>
          <a:bodyPr>
            <a:noAutofit/>
          </a:bodyPr>
          <a:lstStyle/>
          <a:p>
            <a:pPr marL="0" indent="0">
              <a:buNone/>
            </a:pPr>
            <a:r>
              <a:rPr lang="en-IN" sz="1800" dirty="0"/>
              <a:t>import </a:t>
            </a:r>
            <a:r>
              <a:rPr lang="en-IN" sz="1800" dirty="0" err="1"/>
              <a:t>java.io.File</a:t>
            </a:r>
            <a:r>
              <a:rPr lang="en-IN" sz="1800" dirty="0"/>
              <a:t>; </a:t>
            </a:r>
          </a:p>
          <a:p>
            <a:pPr marL="0" indent="0">
              <a:buNone/>
            </a:pPr>
            <a:r>
              <a:rPr lang="en-IN" sz="1800" dirty="0"/>
              <a:t>import </a:t>
            </a:r>
            <a:r>
              <a:rPr lang="en-IN" sz="1800" dirty="0" err="1"/>
              <a:t>java.io.FileNotFoundException</a:t>
            </a:r>
            <a:r>
              <a:rPr lang="en-IN" sz="1800" dirty="0"/>
              <a:t>; </a:t>
            </a:r>
          </a:p>
          <a:p>
            <a:pPr marL="0" indent="0">
              <a:buNone/>
            </a:pPr>
            <a:r>
              <a:rPr lang="en-IN" sz="1800" dirty="0"/>
              <a:t>import </a:t>
            </a:r>
            <a:r>
              <a:rPr lang="en-IN" sz="1800" dirty="0" err="1"/>
              <a:t>java.io.FileReader</a:t>
            </a:r>
            <a:r>
              <a:rPr lang="en-IN" sz="1800" dirty="0"/>
              <a:t>; </a:t>
            </a:r>
          </a:p>
          <a:p>
            <a:pPr marL="0" indent="0">
              <a:buNone/>
            </a:pPr>
            <a:r>
              <a:rPr lang="en-IN" sz="1800" dirty="0"/>
              <a:t>public class </a:t>
            </a:r>
            <a:r>
              <a:rPr lang="en-IN" sz="1800" dirty="0" err="1"/>
              <a:t>File_notFound_Demo</a:t>
            </a:r>
            <a:r>
              <a:rPr lang="en-IN" sz="1800" dirty="0"/>
              <a:t> { </a:t>
            </a:r>
          </a:p>
          <a:p>
            <a:pPr marL="0" indent="0">
              <a:buNone/>
            </a:pPr>
            <a:r>
              <a:rPr lang="en-IN" sz="1800" dirty="0"/>
              <a:t>      public static void main(String </a:t>
            </a:r>
            <a:r>
              <a:rPr lang="en-IN" sz="1800" dirty="0" err="1"/>
              <a:t>args</a:t>
            </a:r>
            <a:r>
              <a:rPr lang="en-IN" sz="1800" dirty="0"/>
              <a:t>[]) </a:t>
            </a:r>
          </a:p>
          <a:p>
            <a:pPr marL="0" indent="0">
              <a:buNone/>
            </a:pPr>
            <a:r>
              <a:rPr lang="en-IN" sz="1800" dirty="0"/>
              <a:t> { </a:t>
            </a:r>
          </a:p>
          <a:p>
            <a:pPr marL="0" indent="0">
              <a:buNone/>
            </a:pPr>
            <a:r>
              <a:rPr lang="en-IN" sz="1800" dirty="0"/>
              <a:t>        try { </a:t>
            </a:r>
          </a:p>
          <a:p>
            <a:pPr marL="0" indent="0">
              <a:buNone/>
            </a:pPr>
            <a:r>
              <a:rPr lang="en-IN" sz="1800" dirty="0"/>
              <a:t>              // Following file does not exist </a:t>
            </a:r>
          </a:p>
          <a:p>
            <a:pPr marL="0" indent="0">
              <a:buNone/>
            </a:pPr>
            <a:r>
              <a:rPr lang="en-IN" sz="1800" dirty="0"/>
              <a:t>            File </a:t>
            </a:r>
            <a:r>
              <a:rPr lang="en-IN" sz="1800" dirty="0" err="1"/>
              <a:t>file</a:t>
            </a:r>
            <a:r>
              <a:rPr lang="en-IN" sz="1800" dirty="0"/>
              <a:t> = new File("E://file.txt"); </a:t>
            </a:r>
          </a:p>
          <a:p>
            <a:pPr marL="0" indent="0">
              <a:buNone/>
            </a:pPr>
            <a:r>
              <a:rPr lang="en-IN" sz="1800" dirty="0"/>
              <a:t>              </a:t>
            </a:r>
            <a:r>
              <a:rPr lang="en-IN" sz="1800" dirty="0" err="1"/>
              <a:t>FileReader</a:t>
            </a:r>
            <a:r>
              <a:rPr lang="en-IN" sz="1800" dirty="0"/>
              <a:t> </a:t>
            </a:r>
            <a:r>
              <a:rPr lang="en-IN" sz="1800" dirty="0" err="1"/>
              <a:t>fr</a:t>
            </a:r>
            <a:r>
              <a:rPr lang="en-IN" sz="1800" dirty="0"/>
              <a:t> = new </a:t>
            </a:r>
            <a:r>
              <a:rPr lang="en-IN" sz="1800" dirty="0" err="1"/>
              <a:t>FileReader</a:t>
            </a:r>
            <a:r>
              <a:rPr lang="en-IN" sz="1800" dirty="0"/>
              <a:t>(file); </a:t>
            </a:r>
          </a:p>
          <a:p>
            <a:pPr marL="0" indent="0">
              <a:buNone/>
            </a:pPr>
            <a:r>
              <a:rPr lang="en-IN" sz="1800" dirty="0"/>
              <a:t>        }</a:t>
            </a:r>
          </a:p>
          <a:p>
            <a:pPr marL="0" indent="0">
              <a:buNone/>
            </a:pPr>
            <a:r>
              <a:rPr lang="en-IN" sz="1800" dirty="0"/>
              <a:t> catch (</a:t>
            </a:r>
            <a:r>
              <a:rPr lang="en-IN" sz="1800" dirty="0" err="1"/>
              <a:t>FileNotFoundException</a:t>
            </a:r>
            <a:r>
              <a:rPr lang="en-IN" sz="1800" dirty="0"/>
              <a:t> e) { </a:t>
            </a:r>
          </a:p>
          <a:p>
            <a:pPr marL="0" indent="0">
              <a:buNone/>
            </a:pPr>
            <a:r>
              <a:rPr lang="en-IN" sz="1800" dirty="0"/>
              <a:t>           </a:t>
            </a:r>
            <a:r>
              <a:rPr lang="en-IN" sz="1800" dirty="0" err="1"/>
              <a:t>System.out.println</a:t>
            </a:r>
            <a:r>
              <a:rPr lang="en-IN" sz="1800" dirty="0"/>
              <a:t>("File does not exist"); </a:t>
            </a:r>
          </a:p>
          <a:p>
            <a:pPr marL="0" indent="0">
              <a:buNone/>
            </a:pPr>
            <a:r>
              <a:rPr lang="en-IN" sz="1800" dirty="0"/>
              <a:t>        } </a:t>
            </a:r>
          </a:p>
          <a:p>
            <a:pPr marL="0" indent="0">
              <a:buNone/>
            </a:pPr>
            <a:r>
              <a:rPr lang="en-IN" sz="1800" dirty="0"/>
              <a:t>    } </a:t>
            </a:r>
          </a:p>
          <a:p>
            <a:pPr marL="0" indent="0">
              <a:buNone/>
            </a:pPr>
            <a:r>
              <a:rPr lang="en-IN" sz="1800" dirty="0"/>
              <a:t>} </a:t>
            </a:r>
          </a:p>
        </p:txBody>
      </p:sp>
      <p:sp>
        <p:nvSpPr>
          <p:cNvPr id="4" name="Content Placeholder 3">
            <a:extLst>
              <a:ext uri="{FF2B5EF4-FFF2-40B4-BE49-F238E27FC236}">
                <a16:creationId xmlns="" xmlns:a16="http://schemas.microsoft.com/office/drawing/2014/main" id="{D1BC9578-452B-46AC-917A-9F6DF13522FA}"/>
              </a:ext>
            </a:extLst>
          </p:cNvPr>
          <p:cNvSpPr>
            <a:spLocks noGrp="1"/>
          </p:cNvSpPr>
          <p:nvPr>
            <p:ph sz="half" idx="2"/>
          </p:nvPr>
        </p:nvSpPr>
        <p:spPr>
          <a:xfrm>
            <a:off x="8273396" y="2286000"/>
            <a:ext cx="4800600" cy="3619500"/>
          </a:xfrm>
        </p:spPr>
        <p:txBody>
          <a:bodyPr>
            <a:normAutofit/>
          </a:bodyPr>
          <a:lstStyle/>
          <a:p>
            <a:pPr marL="0" indent="0">
              <a:buNone/>
            </a:pPr>
            <a:r>
              <a:rPr lang="en-US" dirty="0"/>
              <a:t>Output :File does not exist</a:t>
            </a:r>
            <a:endParaRPr lang="en-IN" dirty="0"/>
          </a:p>
        </p:txBody>
      </p:sp>
    </p:spTree>
    <p:extLst>
      <p:ext uri="{BB962C8B-B14F-4D97-AF65-F5344CB8AC3E}">
        <p14:creationId xmlns:p14="http://schemas.microsoft.com/office/powerpoint/2010/main" val="1852263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6F979C-63B7-4CD3-A5AD-C87C0F8F9DF1}"/>
              </a:ext>
            </a:extLst>
          </p:cNvPr>
          <p:cNvSpPr>
            <a:spLocks noGrp="1"/>
          </p:cNvSpPr>
          <p:nvPr>
            <p:ph type="title"/>
          </p:nvPr>
        </p:nvSpPr>
        <p:spPr>
          <a:xfrm>
            <a:off x="838200" y="151766"/>
            <a:ext cx="10515600" cy="893404"/>
          </a:xfrm>
        </p:spPr>
        <p:txBody>
          <a:bodyPr>
            <a:noAutofit/>
          </a:bodyPr>
          <a:lstStyle/>
          <a:p>
            <a:r>
              <a:rPr lang="en-IN" sz="3600" b="1" i="0" dirty="0" err="1">
                <a:effectLst/>
                <a:latin typeface="Roboto"/>
              </a:rPr>
              <a:t>ArrayIndexOutOfBounds</a:t>
            </a:r>
            <a:r>
              <a:rPr lang="en-IN" sz="3600" b="1" i="0" dirty="0">
                <a:effectLst/>
                <a:latin typeface="Roboto"/>
              </a:rPr>
              <a:t> Exception</a:t>
            </a:r>
            <a:endParaRPr lang="en-IN" sz="3600" dirty="0"/>
          </a:p>
        </p:txBody>
      </p:sp>
      <p:sp>
        <p:nvSpPr>
          <p:cNvPr id="3" name="Content Placeholder 2">
            <a:extLst>
              <a:ext uri="{FF2B5EF4-FFF2-40B4-BE49-F238E27FC236}">
                <a16:creationId xmlns="" xmlns:a16="http://schemas.microsoft.com/office/drawing/2014/main" id="{633EDE51-E38B-40B3-9F24-6A60B95506F7}"/>
              </a:ext>
            </a:extLst>
          </p:cNvPr>
          <p:cNvSpPr>
            <a:spLocks noGrp="1"/>
          </p:cNvSpPr>
          <p:nvPr>
            <p:ph sz="half" idx="1"/>
          </p:nvPr>
        </p:nvSpPr>
        <p:spPr>
          <a:xfrm>
            <a:off x="1007164" y="680721"/>
            <a:ext cx="7273236" cy="6314398"/>
          </a:xfrm>
        </p:spPr>
        <p:txBody>
          <a:bodyPr>
            <a:normAutofit fontScale="92500"/>
          </a:bodyPr>
          <a:lstStyle/>
          <a:p>
            <a:pPr marL="0" indent="0">
              <a:buNone/>
            </a:pPr>
            <a:r>
              <a:rPr lang="en-IN" sz="2400" dirty="0"/>
              <a:t>public class </a:t>
            </a:r>
            <a:r>
              <a:rPr lang="en-IN" sz="2400" dirty="0" err="1"/>
              <a:t>ArrayIndexOutOfBound_Demo</a:t>
            </a:r>
            <a:r>
              <a:rPr lang="en-IN" sz="2400" dirty="0"/>
              <a:t> </a:t>
            </a:r>
          </a:p>
          <a:p>
            <a:pPr marL="0" indent="0">
              <a:buNone/>
            </a:pP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 </a:t>
            </a:r>
          </a:p>
          <a:p>
            <a:pPr marL="0" indent="0">
              <a:buNone/>
            </a:pPr>
            <a:r>
              <a:rPr lang="en-IN" sz="2400" dirty="0"/>
              <a:t>        try{ </a:t>
            </a:r>
          </a:p>
          <a:p>
            <a:pPr marL="0" indent="0">
              <a:buNone/>
            </a:pPr>
            <a:r>
              <a:rPr lang="en-IN" sz="2400" dirty="0"/>
              <a:t>            int a[] = new int[5]; </a:t>
            </a:r>
          </a:p>
          <a:p>
            <a:pPr marL="0" indent="0">
              <a:buNone/>
            </a:pPr>
            <a:r>
              <a:rPr lang="en-IN" sz="2400" dirty="0"/>
              <a:t>            a[6] = 9; // accessing 7th element in an array of size 5 </a:t>
            </a:r>
          </a:p>
          <a:p>
            <a:pPr marL="0" indent="0">
              <a:buNone/>
            </a:pPr>
            <a:r>
              <a:rPr lang="en-IN" sz="2400" dirty="0"/>
              <a:t>	} </a:t>
            </a:r>
          </a:p>
          <a:p>
            <a:pPr marL="0" indent="0">
              <a:buNone/>
            </a:pPr>
            <a:r>
              <a:rPr lang="en-IN" sz="2400" dirty="0"/>
              <a:t>        catch(</a:t>
            </a:r>
            <a:r>
              <a:rPr lang="en-IN" sz="2400" dirty="0" err="1"/>
              <a:t>ArrayIndexOutOfBoundsException</a:t>
            </a:r>
            <a:r>
              <a:rPr lang="en-IN" sz="2400" dirty="0"/>
              <a:t> e){ </a:t>
            </a:r>
          </a:p>
          <a:p>
            <a:pPr marL="0" indent="0">
              <a:buNone/>
            </a:pPr>
            <a:r>
              <a:rPr lang="en-IN" sz="2400" dirty="0"/>
              <a:t>            </a:t>
            </a:r>
            <a:r>
              <a:rPr lang="en-IN" sz="2400" dirty="0" err="1"/>
              <a:t>System.out.println</a:t>
            </a:r>
            <a:r>
              <a:rPr lang="en-IN" sz="2400" dirty="0"/>
              <a:t> ("Array Index is Out Of Bounds"); </a:t>
            </a:r>
          </a:p>
          <a:p>
            <a:pPr marL="0" indent="0">
              <a:buNone/>
            </a:pPr>
            <a:r>
              <a:rPr lang="en-IN" sz="2400" dirty="0"/>
              <a:t>        } </a:t>
            </a:r>
          </a:p>
          <a:p>
            <a:pPr marL="0" indent="0">
              <a:buNone/>
            </a:pPr>
            <a:r>
              <a:rPr lang="en-IN" sz="2400" dirty="0"/>
              <a:t>    } </a:t>
            </a:r>
          </a:p>
          <a:p>
            <a:pPr marL="0" indent="0">
              <a:buNone/>
            </a:pPr>
            <a:r>
              <a:rPr lang="en-IN" sz="2400" dirty="0"/>
              <a:t>}</a:t>
            </a:r>
          </a:p>
        </p:txBody>
      </p:sp>
      <p:sp>
        <p:nvSpPr>
          <p:cNvPr id="4" name="Content Placeholder 3">
            <a:extLst>
              <a:ext uri="{FF2B5EF4-FFF2-40B4-BE49-F238E27FC236}">
                <a16:creationId xmlns="" xmlns:a16="http://schemas.microsoft.com/office/drawing/2014/main" id="{5D0BC86A-164B-43C1-BE1E-50848E4B5731}"/>
              </a:ext>
            </a:extLst>
          </p:cNvPr>
          <p:cNvSpPr>
            <a:spLocks noGrp="1"/>
          </p:cNvSpPr>
          <p:nvPr>
            <p:ph sz="half" idx="2"/>
          </p:nvPr>
        </p:nvSpPr>
        <p:spPr>
          <a:xfrm>
            <a:off x="8632244" y="2286000"/>
            <a:ext cx="4800600" cy="3619500"/>
          </a:xfrm>
        </p:spPr>
        <p:txBody>
          <a:bodyPr>
            <a:normAutofit fontScale="92500"/>
          </a:bodyPr>
          <a:lstStyle/>
          <a:p>
            <a:pPr marL="0" indent="0">
              <a:buNone/>
            </a:pPr>
            <a:r>
              <a:rPr lang="en-US" dirty="0"/>
              <a:t>Output :</a:t>
            </a:r>
          </a:p>
          <a:p>
            <a:pPr marL="0" indent="0">
              <a:buNone/>
            </a:pPr>
            <a:r>
              <a:rPr lang="en-US" dirty="0"/>
              <a:t>Array Index is Out Of Bounds</a:t>
            </a:r>
            <a:endParaRPr lang="en-IN" dirty="0"/>
          </a:p>
        </p:txBody>
      </p:sp>
    </p:spTree>
    <p:extLst>
      <p:ext uri="{BB962C8B-B14F-4D97-AF65-F5344CB8AC3E}">
        <p14:creationId xmlns:p14="http://schemas.microsoft.com/office/powerpoint/2010/main" val="1353178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E480DB1-0CF7-497C-843D-095DCF165017}"/>
              </a:ext>
            </a:extLst>
          </p:cNvPr>
          <p:cNvPicPr>
            <a:picLocks noChangeAspect="1"/>
          </p:cNvPicPr>
          <p:nvPr/>
        </p:nvPicPr>
        <p:blipFill>
          <a:blip r:embed="rId2"/>
          <a:stretch>
            <a:fillRect/>
          </a:stretch>
        </p:blipFill>
        <p:spPr>
          <a:xfrm>
            <a:off x="1411287" y="757237"/>
            <a:ext cx="10487025" cy="5343525"/>
          </a:xfrm>
          <a:prstGeom prst="rect">
            <a:avLst/>
          </a:prstGeom>
        </p:spPr>
      </p:pic>
    </p:spTree>
    <p:extLst>
      <p:ext uri="{BB962C8B-B14F-4D97-AF65-F5344CB8AC3E}">
        <p14:creationId xmlns:p14="http://schemas.microsoft.com/office/powerpoint/2010/main" val="1667302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B126297-B77D-41C5-89CD-7F914C1C3BB3}"/>
              </a:ext>
            </a:extLst>
          </p:cNvPr>
          <p:cNvPicPr>
            <a:picLocks noChangeAspect="1"/>
          </p:cNvPicPr>
          <p:nvPr/>
        </p:nvPicPr>
        <p:blipFill>
          <a:blip r:embed="rId2"/>
          <a:stretch>
            <a:fillRect/>
          </a:stretch>
        </p:blipFill>
        <p:spPr>
          <a:xfrm>
            <a:off x="1378902" y="809625"/>
            <a:ext cx="10125075" cy="5238750"/>
          </a:xfrm>
          <a:prstGeom prst="rect">
            <a:avLst/>
          </a:prstGeom>
        </p:spPr>
      </p:pic>
    </p:spTree>
    <p:extLst>
      <p:ext uri="{BB962C8B-B14F-4D97-AF65-F5344CB8AC3E}">
        <p14:creationId xmlns:p14="http://schemas.microsoft.com/office/powerpoint/2010/main" val="16193068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7868EC6-DBC5-482A-A57A-C3C06B61D185}"/>
              </a:ext>
            </a:extLst>
          </p:cNvPr>
          <p:cNvPicPr>
            <a:picLocks noChangeAspect="1"/>
          </p:cNvPicPr>
          <p:nvPr/>
        </p:nvPicPr>
        <p:blipFill>
          <a:blip r:embed="rId2"/>
          <a:stretch>
            <a:fillRect/>
          </a:stretch>
        </p:blipFill>
        <p:spPr>
          <a:xfrm>
            <a:off x="1288415" y="838200"/>
            <a:ext cx="10610850" cy="5181600"/>
          </a:xfrm>
          <a:prstGeom prst="rect">
            <a:avLst/>
          </a:prstGeom>
        </p:spPr>
      </p:pic>
    </p:spTree>
    <p:extLst>
      <p:ext uri="{BB962C8B-B14F-4D97-AF65-F5344CB8AC3E}">
        <p14:creationId xmlns:p14="http://schemas.microsoft.com/office/powerpoint/2010/main" val="810551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1CD8857-BA42-42E1-A710-8671DCBBB59F}"/>
              </a:ext>
            </a:extLst>
          </p:cNvPr>
          <p:cNvPicPr>
            <a:picLocks noChangeAspect="1"/>
          </p:cNvPicPr>
          <p:nvPr/>
        </p:nvPicPr>
        <p:blipFill>
          <a:blip r:embed="rId2"/>
          <a:stretch>
            <a:fillRect/>
          </a:stretch>
        </p:blipFill>
        <p:spPr>
          <a:xfrm>
            <a:off x="1405572" y="852487"/>
            <a:ext cx="10010775" cy="5153025"/>
          </a:xfrm>
          <a:prstGeom prst="rect">
            <a:avLst/>
          </a:prstGeom>
        </p:spPr>
      </p:pic>
    </p:spTree>
    <p:extLst>
      <p:ext uri="{BB962C8B-B14F-4D97-AF65-F5344CB8AC3E}">
        <p14:creationId xmlns:p14="http://schemas.microsoft.com/office/powerpoint/2010/main" val="39001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E5E260A-B0EB-4E9C-B793-7B3EEAE07A82}"/>
              </a:ext>
            </a:extLst>
          </p:cNvPr>
          <p:cNvPicPr>
            <a:picLocks noChangeAspect="1"/>
          </p:cNvPicPr>
          <p:nvPr/>
        </p:nvPicPr>
        <p:blipFill>
          <a:blip r:embed="rId2"/>
          <a:stretch>
            <a:fillRect/>
          </a:stretch>
        </p:blipFill>
        <p:spPr>
          <a:xfrm>
            <a:off x="2092642" y="862012"/>
            <a:ext cx="9896475" cy="5133975"/>
          </a:xfrm>
          <a:prstGeom prst="rect">
            <a:avLst/>
          </a:prstGeom>
        </p:spPr>
      </p:pic>
    </p:spTree>
    <p:extLst>
      <p:ext uri="{BB962C8B-B14F-4D97-AF65-F5344CB8AC3E}">
        <p14:creationId xmlns:p14="http://schemas.microsoft.com/office/powerpoint/2010/main" val="452180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E387BA4-0D1C-4AB1-BFB4-E9BC16ED21D9}"/>
              </a:ext>
            </a:extLst>
          </p:cNvPr>
          <p:cNvPicPr>
            <a:picLocks noChangeAspect="1"/>
          </p:cNvPicPr>
          <p:nvPr/>
        </p:nvPicPr>
        <p:blipFill>
          <a:blip r:embed="rId2"/>
          <a:stretch>
            <a:fillRect/>
          </a:stretch>
        </p:blipFill>
        <p:spPr>
          <a:xfrm>
            <a:off x="1304925" y="890587"/>
            <a:ext cx="9582150" cy="5076825"/>
          </a:xfrm>
          <a:prstGeom prst="rect">
            <a:avLst/>
          </a:prstGeom>
        </p:spPr>
      </p:pic>
    </p:spTree>
    <p:extLst>
      <p:ext uri="{BB962C8B-B14F-4D97-AF65-F5344CB8AC3E}">
        <p14:creationId xmlns:p14="http://schemas.microsoft.com/office/powerpoint/2010/main" val="41114339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74E2811-7338-4919-A451-6E4128D30504}"/>
              </a:ext>
            </a:extLst>
          </p:cNvPr>
          <p:cNvPicPr>
            <a:picLocks noChangeAspect="1"/>
          </p:cNvPicPr>
          <p:nvPr/>
        </p:nvPicPr>
        <p:blipFill>
          <a:blip r:embed="rId2"/>
          <a:stretch>
            <a:fillRect/>
          </a:stretch>
        </p:blipFill>
        <p:spPr>
          <a:xfrm>
            <a:off x="1563687" y="847725"/>
            <a:ext cx="9877425" cy="5162550"/>
          </a:xfrm>
          <a:prstGeom prst="rect">
            <a:avLst/>
          </a:prstGeom>
        </p:spPr>
      </p:pic>
    </p:spTree>
    <p:extLst>
      <p:ext uri="{BB962C8B-B14F-4D97-AF65-F5344CB8AC3E}">
        <p14:creationId xmlns:p14="http://schemas.microsoft.com/office/powerpoint/2010/main" val="3213941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CB3A95-E088-4D69-93D0-6C671EB97BA8}"/>
              </a:ext>
            </a:extLst>
          </p:cNvPr>
          <p:cNvPicPr>
            <a:picLocks noChangeAspect="1"/>
          </p:cNvPicPr>
          <p:nvPr/>
        </p:nvPicPr>
        <p:blipFill>
          <a:blip r:embed="rId2"/>
          <a:stretch>
            <a:fillRect/>
          </a:stretch>
        </p:blipFill>
        <p:spPr>
          <a:xfrm>
            <a:off x="80962" y="376237"/>
            <a:ext cx="12030075" cy="6105525"/>
          </a:xfrm>
          <a:prstGeom prst="rect">
            <a:avLst/>
          </a:prstGeom>
        </p:spPr>
      </p:pic>
    </p:spTree>
    <p:extLst>
      <p:ext uri="{BB962C8B-B14F-4D97-AF65-F5344CB8AC3E}">
        <p14:creationId xmlns:p14="http://schemas.microsoft.com/office/powerpoint/2010/main" val="1223850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EADD427-92A4-40AB-8CE9-1942274DCC06}"/>
              </a:ext>
            </a:extLst>
          </p:cNvPr>
          <p:cNvPicPr>
            <a:picLocks noChangeAspect="1"/>
          </p:cNvPicPr>
          <p:nvPr/>
        </p:nvPicPr>
        <p:blipFill>
          <a:blip r:embed="rId2"/>
          <a:stretch>
            <a:fillRect/>
          </a:stretch>
        </p:blipFill>
        <p:spPr>
          <a:xfrm>
            <a:off x="1052512" y="823912"/>
            <a:ext cx="10086975" cy="5210175"/>
          </a:xfrm>
          <a:prstGeom prst="rect">
            <a:avLst/>
          </a:prstGeom>
        </p:spPr>
      </p:pic>
    </p:spTree>
    <p:extLst>
      <p:ext uri="{BB962C8B-B14F-4D97-AF65-F5344CB8AC3E}">
        <p14:creationId xmlns:p14="http://schemas.microsoft.com/office/powerpoint/2010/main" val="2816949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F77B1E2-BFEF-4E77-90D2-80ED17EC6315}"/>
              </a:ext>
            </a:extLst>
          </p:cNvPr>
          <p:cNvPicPr>
            <a:picLocks noChangeAspect="1"/>
          </p:cNvPicPr>
          <p:nvPr/>
        </p:nvPicPr>
        <p:blipFill>
          <a:blip r:embed="rId2"/>
          <a:stretch>
            <a:fillRect/>
          </a:stretch>
        </p:blipFill>
        <p:spPr>
          <a:xfrm>
            <a:off x="0" y="980142"/>
            <a:ext cx="12192000" cy="4897716"/>
          </a:xfrm>
          <a:prstGeom prst="rect">
            <a:avLst/>
          </a:prstGeom>
        </p:spPr>
      </p:pic>
    </p:spTree>
    <p:extLst>
      <p:ext uri="{BB962C8B-B14F-4D97-AF65-F5344CB8AC3E}">
        <p14:creationId xmlns:p14="http://schemas.microsoft.com/office/powerpoint/2010/main" val="4224525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A17276C-52E6-4F9E-BF90-150C472683AC}"/>
              </a:ext>
            </a:extLst>
          </p:cNvPr>
          <p:cNvPicPr>
            <a:picLocks noChangeAspect="1"/>
          </p:cNvPicPr>
          <p:nvPr/>
        </p:nvPicPr>
        <p:blipFill>
          <a:blip r:embed="rId2"/>
          <a:stretch>
            <a:fillRect/>
          </a:stretch>
        </p:blipFill>
        <p:spPr>
          <a:xfrm>
            <a:off x="1238250" y="823912"/>
            <a:ext cx="9715500" cy="5210175"/>
          </a:xfrm>
          <a:prstGeom prst="rect">
            <a:avLst/>
          </a:prstGeom>
        </p:spPr>
      </p:pic>
    </p:spTree>
    <p:extLst>
      <p:ext uri="{BB962C8B-B14F-4D97-AF65-F5344CB8AC3E}">
        <p14:creationId xmlns:p14="http://schemas.microsoft.com/office/powerpoint/2010/main" val="10816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917E8F4-8958-418B-B228-CC12FF29F70A}"/>
              </a:ext>
            </a:extLst>
          </p:cNvPr>
          <p:cNvPicPr>
            <a:picLocks noChangeAspect="1"/>
          </p:cNvPicPr>
          <p:nvPr/>
        </p:nvPicPr>
        <p:blipFill>
          <a:blip r:embed="rId2"/>
          <a:stretch>
            <a:fillRect/>
          </a:stretch>
        </p:blipFill>
        <p:spPr>
          <a:xfrm>
            <a:off x="0" y="1028934"/>
            <a:ext cx="12192000" cy="4800131"/>
          </a:xfrm>
          <a:prstGeom prst="rect">
            <a:avLst/>
          </a:prstGeom>
        </p:spPr>
      </p:pic>
    </p:spTree>
    <p:extLst>
      <p:ext uri="{BB962C8B-B14F-4D97-AF65-F5344CB8AC3E}">
        <p14:creationId xmlns:p14="http://schemas.microsoft.com/office/powerpoint/2010/main" val="3463038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40E42A-DB0B-485F-9C02-DFB8EF1AC2F0}"/>
              </a:ext>
            </a:extLst>
          </p:cNvPr>
          <p:cNvPicPr>
            <a:picLocks noChangeAspect="1"/>
          </p:cNvPicPr>
          <p:nvPr/>
        </p:nvPicPr>
        <p:blipFill>
          <a:blip r:embed="rId2"/>
          <a:stretch>
            <a:fillRect/>
          </a:stretch>
        </p:blipFill>
        <p:spPr>
          <a:xfrm>
            <a:off x="1604962" y="1314450"/>
            <a:ext cx="8982075" cy="4229100"/>
          </a:xfrm>
          <a:prstGeom prst="rect">
            <a:avLst/>
          </a:prstGeom>
        </p:spPr>
      </p:pic>
    </p:spTree>
    <p:extLst>
      <p:ext uri="{BB962C8B-B14F-4D97-AF65-F5344CB8AC3E}">
        <p14:creationId xmlns:p14="http://schemas.microsoft.com/office/powerpoint/2010/main" val="2910123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C37A334-4A85-442E-ADE2-B000F6AF72AC}"/>
              </a:ext>
            </a:extLst>
          </p:cNvPr>
          <p:cNvPicPr>
            <a:picLocks noChangeAspect="1"/>
          </p:cNvPicPr>
          <p:nvPr/>
        </p:nvPicPr>
        <p:blipFill>
          <a:blip r:embed="rId2"/>
          <a:stretch>
            <a:fillRect/>
          </a:stretch>
        </p:blipFill>
        <p:spPr>
          <a:xfrm>
            <a:off x="1221422" y="671512"/>
            <a:ext cx="10277475" cy="5514975"/>
          </a:xfrm>
          <a:prstGeom prst="rect">
            <a:avLst/>
          </a:prstGeom>
        </p:spPr>
      </p:pic>
    </p:spTree>
    <p:extLst>
      <p:ext uri="{BB962C8B-B14F-4D97-AF65-F5344CB8AC3E}">
        <p14:creationId xmlns:p14="http://schemas.microsoft.com/office/powerpoint/2010/main" val="23172760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E78841F-2566-4AE4-8EFB-BCE68D48F91B}"/>
              </a:ext>
            </a:extLst>
          </p:cNvPr>
          <p:cNvPicPr>
            <a:picLocks noChangeAspect="1"/>
          </p:cNvPicPr>
          <p:nvPr/>
        </p:nvPicPr>
        <p:blipFill>
          <a:blip r:embed="rId2"/>
          <a:stretch>
            <a:fillRect/>
          </a:stretch>
        </p:blipFill>
        <p:spPr>
          <a:xfrm>
            <a:off x="1590675" y="1228725"/>
            <a:ext cx="9010650" cy="4400550"/>
          </a:xfrm>
          <a:prstGeom prst="rect">
            <a:avLst/>
          </a:prstGeom>
        </p:spPr>
      </p:pic>
    </p:spTree>
    <p:extLst>
      <p:ext uri="{BB962C8B-B14F-4D97-AF65-F5344CB8AC3E}">
        <p14:creationId xmlns:p14="http://schemas.microsoft.com/office/powerpoint/2010/main" val="2722742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BE1E9-3D2D-49B4-B8EC-2559B4375BE6}"/>
              </a:ext>
            </a:extLst>
          </p:cNvPr>
          <p:cNvSpPr>
            <a:spLocks noGrp="1"/>
          </p:cNvSpPr>
          <p:nvPr>
            <p:ph type="title"/>
          </p:nvPr>
        </p:nvSpPr>
        <p:spPr>
          <a:xfrm>
            <a:off x="838200" y="365125"/>
            <a:ext cx="10515600" cy="637765"/>
          </a:xfrm>
        </p:spPr>
        <p:txBody>
          <a:bodyPr>
            <a:normAutofit fontScale="90000"/>
          </a:bodyPr>
          <a:lstStyle/>
          <a:p>
            <a:r>
              <a:rPr lang="en-IN" b="1" i="0" dirty="0">
                <a:effectLst/>
                <a:latin typeface="Roboto"/>
              </a:rPr>
              <a:t>User-Defined Exceptions</a:t>
            </a:r>
            <a:endParaRPr lang="en-IN" dirty="0"/>
          </a:p>
        </p:txBody>
      </p:sp>
      <p:sp>
        <p:nvSpPr>
          <p:cNvPr id="5" name="Content Placeholder 4">
            <a:extLst>
              <a:ext uri="{FF2B5EF4-FFF2-40B4-BE49-F238E27FC236}">
                <a16:creationId xmlns="" xmlns:a16="http://schemas.microsoft.com/office/drawing/2014/main" id="{977449F8-944C-4250-9B4A-5DF42A9FBFD2}"/>
              </a:ext>
            </a:extLst>
          </p:cNvPr>
          <p:cNvSpPr>
            <a:spLocks noGrp="1"/>
          </p:cNvSpPr>
          <p:nvPr>
            <p:ph idx="1"/>
          </p:nvPr>
        </p:nvSpPr>
        <p:spPr>
          <a:xfrm>
            <a:off x="1142999" y="1002890"/>
            <a:ext cx="9937955" cy="5663381"/>
          </a:xfrm>
        </p:spPr>
        <p:txBody>
          <a:bodyPr>
            <a:normAutofit/>
          </a:bodyPr>
          <a:lstStyle/>
          <a:p>
            <a:pPr algn="l" fontAlgn="base"/>
            <a:endParaRPr lang="en-US" sz="2000" b="0" i="0" dirty="0" smtClean="0">
              <a:effectLst/>
              <a:latin typeface="Roboto"/>
            </a:endParaRPr>
          </a:p>
          <a:p>
            <a:pPr algn="l" fontAlgn="base"/>
            <a:endParaRPr lang="en-US" dirty="0">
              <a:latin typeface="Roboto"/>
            </a:endParaRPr>
          </a:p>
          <a:p>
            <a:pPr algn="l" fontAlgn="base"/>
            <a:r>
              <a:rPr lang="en-US" sz="2000" b="0" i="0" dirty="0" smtClean="0">
                <a:effectLst/>
                <a:latin typeface="Roboto"/>
              </a:rPr>
              <a:t>Sometimes</a:t>
            </a:r>
            <a:r>
              <a:rPr lang="en-US" sz="2000" b="0" i="0" dirty="0">
                <a:effectLst/>
                <a:latin typeface="Roboto"/>
              </a:rPr>
              <a:t>, the built-in exceptions in Java are not able to describe a certain situation. </a:t>
            </a:r>
          </a:p>
          <a:p>
            <a:pPr algn="l" fontAlgn="base"/>
            <a:endParaRPr lang="en-US" sz="2000" b="0" i="0" dirty="0" smtClean="0">
              <a:effectLst/>
              <a:latin typeface="Roboto"/>
            </a:endParaRPr>
          </a:p>
          <a:p>
            <a:pPr algn="l" fontAlgn="base"/>
            <a:r>
              <a:rPr lang="en-US" sz="2000" b="0" i="0" dirty="0" smtClean="0">
                <a:effectLst/>
                <a:latin typeface="Roboto"/>
              </a:rPr>
              <a:t>In </a:t>
            </a:r>
            <a:r>
              <a:rPr lang="en-US" sz="2000" b="0" i="0" dirty="0">
                <a:effectLst/>
                <a:latin typeface="Roboto"/>
              </a:rPr>
              <a:t>such cases, user can also create exceptions which are called ‘user-defined Exceptions’.</a:t>
            </a:r>
          </a:p>
          <a:p>
            <a:pPr marL="0" indent="0" algn="l" fontAlgn="base">
              <a:buNone/>
            </a:pPr>
            <a:r>
              <a:rPr lang="en-US" sz="2000" b="0" i="0" dirty="0">
                <a:effectLst/>
                <a:latin typeface="Roboto"/>
              </a:rPr>
              <a:t/>
            </a:r>
            <a:br>
              <a:rPr lang="en-US" sz="2000" b="0" i="0" dirty="0">
                <a:effectLst/>
                <a:latin typeface="Roboto"/>
              </a:rPr>
            </a:br>
            <a:endParaRPr lang="en-IN" sz="2000" dirty="0"/>
          </a:p>
        </p:txBody>
      </p:sp>
    </p:spTree>
    <p:extLst>
      <p:ext uri="{BB962C8B-B14F-4D97-AF65-F5344CB8AC3E}">
        <p14:creationId xmlns:p14="http://schemas.microsoft.com/office/powerpoint/2010/main" val="1918789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8B1469-D04C-4BBD-8FFA-FFF5F8E98131}"/>
              </a:ext>
            </a:extLst>
          </p:cNvPr>
          <p:cNvSpPr>
            <a:spLocks noGrp="1"/>
          </p:cNvSpPr>
          <p:nvPr>
            <p:ph type="title"/>
          </p:nvPr>
        </p:nvSpPr>
        <p:spPr/>
        <p:txBody>
          <a:bodyPr/>
          <a:lstStyle/>
          <a:p>
            <a:r>
              <a:rPr lang="en-US" altLang="en-US" dirty="0"/>
              <a:t>Motivations</a:t>
            </a:r>
            <a:endParaRPr lang="en-IN" dirty="0"/>
          </a:p>
        </p:txBody>
      </p:sp>
      <p:sp>
        <p:nvSpPr>
          <p:cNvPr id="3" name="Content Placeholder 2">
            <a:extLst>
              <a:ext uri="{FF2B5EF4-FFF2-40B4-BE49-F238E27FC236}">
                <a16:creationId xmlns="" xmlns:a16="http://schemas.microsoft.com/office/drawing/2014/main" id="{6B92F428-C71E-415A-BE9B-15C0EBDE7CB6}"/>
              </a:ext>
            </a:extLst>
          </p:cNvPr>
          <p:cNvSpPr>
            <a:spLocks noGrp="1"/>
          </p:cNvSpPr>
          <p:nvPr>
            <p:ph idx="1"/>
          </p:nvPr>
        </p:nvSpPr>
        <p:spPr/>
        <p:txBody>
          <a:bodyPr/>
          <a:lstStyle/>
          <a:p>
            <a:pPr marL="0" indent="0" eaLnBrk="1" hangingPunct="1">
              <a:lnSpc>
                <a:spcPct val="95000"/>
              </a:lnSpc>
              <a:buFont typeface="Monotype Sorts" pitchFamily="2" charset="2"/>
              <a:buNone/>
            </a:pPr>
            <a:r>
              <a:rPr lang="en-US" altLang="en-US" dirty="0"/>
              <a:t>When a program runs into a runtime error, the program terminates abnormally. </a:t>
            </a:r>
          </a:p>
          <a:p>
            <a:pPr marL="0" indent="0" eaLnBrk="1" hangingPunct="1">
              <a:lnSpc>
                <a:spcPct val="95000"/>
              </a:lnSpc>
              <a:buFont typeface="Monotype Sorts" pitchFamily="2" charset="2"/>
              <a:buNone/>
            </a:pPr>
            <a:endParaRPr lang="en-US" altLang="en-US" dirty="0"/>
          </a:p>
          <a:p>
            <a:pPr marL="0" indent="0" eaLnBrk="1" hangingPunct="1">
              <a:lnSpc>
                <a:spcPct val="95000"/>
              </a:lnSpc>
              <a:buFont typeface="Monotype Sorts" pitchFamily="2" charset="2"/>
              <a:buNone/>
            </a:pPr>
            <a:r>
              <a:rPr lang="en-US" altLang="en-US" dirty="0"/>
              <a:t>How can you handle the runtime error so that the program can continue to run or terminate gracefully? </a:t>
            </a:r>
          </a:p>
          <a:p>
            <a:endParaRPr lang="en-IN" dirty="0"/>
          </a:p>
        </p:txBody>
      </p:sp>
    </p:spTree>
    <p:extLst>
      <p:ext uri="{BB962C8B-B14F-4D97-AF65-F5344CB8AC3E}">
        <p14:creationId xmlns:p14="http://schemas.microsoft.com/office/powerpoint/2010/main" val="234495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 xmlns:a16="http://schemas.microsoft.com/office/drawing/2014/main" id="{9755178C-C34B-436F-99B8-82189CF55EF6}"/>
              </a:ext>
            </a:extLst>
          </p:cNvPr>
          <p:cNvSpPr>
            <a:spLocks noGrp="1" noChangeArrowheads="1"/>
          </p:cNvSpPr>
          <p:nvPr>
            <p:ph type="title"/>
          </p:nvPr>
        </p:nvSpPr>
        <p:spPr/>
        <p:txBody>
          <a:bodyPr/>
          <a:lstStyle/>
          <a:p>
            <a:pPr eaLnBrk="1" hangingPunct="1"/>
            <a:r>
              <a:rPr lang="en-US" altLang="en-US"/>
              <a:t>Exception Handling in Java</a:t>
            </a:r>
          </a:p>
        </p:txBody>
      </p:sp>
      <p:sp>
        <p:nvSpPr>
          <p:cNvPr id="5126" name="Rectangle 3">
            <a:extLst>
              <a:ext uri="{FF2B5EF4-FFF2-40B4-BE49-F238E27FC236}">
                <a16:creationId xmlns="" xmlns:a16="http://schemas.microsoft.com/office/drawing/2014/main" id="{FC1B9A35-63E7-47F5-8C2A-A7121EB4581E}"/>
              </a:ext>
            </a:extLst>
          </p:cNvPr>
          <p:cNvSpPr>
            <a:spLocks noGrp="1" noChangeArrowheads="1"/>
          </p:cNvSpPr>
          <p:nvPr>
            <p:ph idx="1"/>
          </p:nvPr>
        </p:nvSpPr>
        <p:spPr/>
        <p:txBody>
          <a:bodyPr/>
          <a:lstStyle/>
          <a:p>
            <a:pPr eaLnBrk="1" hangingPunct="1"/>
            <a:r>
              <a:rPr lang="en-US" altLang="en-US" dirty="0"/>
              <a:t>Topics:</a:t>
            </a:r>
          </a:p>
          <a:p>
            <a:pPr lvl="1" eaLnBrk="1" hangingPunct="1"/>
            <a:r>
              <a:rPr lang="en-US" altLang="en-US" dirty="0"/>
              <a:t>Introduction</a:t>
            </a:r>
          </a:p>
          <a:p>
            <a:pPr lvl="1" eaLnBrk="1" hangingPunct="1"/>
            <a:r>
              <a:rPr lang="en-US" altLang="en-US" dirty="0"/>
              <a:t>Errors and Error handling</a:t>
            </a:r>
          </a:p>
          <a:p>
            <a:pPr lvl="1" eaLnBrk="1" hangingPunct="1"/>
            <a:r>
              <a:rPr lang="en-US" altLang="en-US" dirty="0"/>
              <a:t>Exceptions</a:t>
            </a:r>
          </a:p>
          <a:p>
            <a:pPr lvl="1" eaLnBrk="1" hangingPunct="1"/>
            <a:r>
              <a:rPr lang="en-US" altLang="en-US" dirty="0"/>
              <a:t>Types of Exceptions</a:t>
            </a:r>
          </a:p>
          <a:p>
            <a:pPr lvl="1" eaLnBrk="1" hangingPunct="1"/>
            <a:r>
              <a:rPr lang="en-US" altLang="en-US" dirty="0"/>
              <a:t>Coding Exceptions</a:t>
            </a:r>
          </a:p>
          <a:p>
            <a:pPr marL="457200" lvl="1" indent="0" eaLnBrk="1" hangingPunct="1">
              <a:buNone/>
            </a:pPr>
            <a:endParaRPr lang="en-US" altLang="en-US" dirty="0"/>
          </a:p>
        </p:txBody>
      </p:sp>
      <p:sp>
        <p:nvSpPr>
          <p:cNvPr id="5124" name="Slide Number Placeholder 5">
            <a:extLst>
              <a:ext uri="{FF2B5EF4-FFF2-40B4-BE49-F238E27FC236}">
                <a16:creationId xmlns="" xmlns:a16="http://schemas.microsoft.com/office/drawing/2014/main" id="{356F5775-39C6-4C40-B180-6A0A54E9F3B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85A28D6-BBD3-4957-8FA9-FEF59955EB26}" type="slidenum">
              <a:rPr lang="en-US" altLang="en-US" sz="1400"/>
              <a:pPr/>
              <a:t>33</a:t>
            </a:fld>
            <a:endParaRPr lang="en-US" altLang="en-US" sz="1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a:extLst>
              <a:ext uri="{FF2B5EF4-FFF2-40B4-BE49-F238E27FC236}">
                <a16:creationId xmlns="" xmlns:a16="http://schemas.microsoft.com/office/drawing/2014/main" id="{6728494B-B039-41C5-8F83-AC75E4D1F456}"/>
              </a:ext>
            </a:extLst>
          </p:cNvPr>
          <p:cNvSpPr>
            <a:spLocks noGrp="1" noChangeArrowheads="1"/>
          </p:cNvSpPr>
          <p:nvPr>
            <p:ph type="title"/>
          </p:nvPr>
        </p:nvSpPr>
        <p:spPr/>
        <p:txBody>
          <a:bodyPr/>
          <a:lstStyle/>
          <a:p>
            <a:pPr eaLnBrk="1" hangingPunct="1"/>
            <a:r>
              <a:rPr lang="en-US" altLang="en-US"/>
              <a:t>Introduction</a:t>
            </a:r>
          </a:p>
        </p:txBody>
      </p:sp>
      <p:sp>
        <p:nvSpPr>
          <p:cNvPr id="6150" name="Rectangle 3">
            <a:extLst>
              <a:ext uri="{FF2B5EF4-FFF2-40B4-BE49-F238E27FC236}">
                <a16:creationId xmlns="" xmlns:a16="http://schemas.microsoft.com/office/drawing/2014/main" id="{A00B598E-D058-4E11-A79E-C01C7F010727}"/>
              </a:ext>
            </a:extLst>
          </p:cNvPr>
          <p:cNvSpPr>
            <a:spLocks noGrp="1" noChangeArrowheads="1"/>
          </p:cNvSpPr>
          <p:nvPr>
            <p:ph idx="1"/>
          </p:nvPr>
        </p:nvSpPr>
        <p:spPr/>
        <p:txBody>
          <a:bodyPr/>
          <a:lstStyle/>
          <a:p>
            <a:pPr eaLnBrk="1" hangingPunct="1"/>
            <a:r>
              <a:rPr lang="en-US" altLang="en-US" dirty="0"/>
              <a:t>Users have high expectations for the code we produce.</a:t>
            </a:r>
          </a:p>
          <a:p>
            <a:pPr eaLnBrk="1" hangingPunct="1"/>
            <a:r>
              <a:rPr lang="en-US" altLang="en-US" dirty="0"/>
              <a:t>Users will use our programs in unexpected ways.</a:t>
            </a:r>
          </a:p>
          <a:p>
            <a:pPr eaLnBrk="1" hangingPunct="1"/>
            <a:r>
              <a:rPr lang="en-US" altLang="en-US" dirty="0"/>
              <a:t>Due to design errors or coding errors, our programs may fail in unexpected ways during </a:t>
            </a:r>
            <a:r>
              <a:rPr lang="en-US" altLang="en-US" dirty="0" smtClean="0"/>
              <a:t>execution</a:t>
            </a:r>
          </a:p>
          <a:p>
            <a:r>
              <a:rPr lang="en-US" altLang="en-US" dirty="0"/>
              <a:t>It is our responsibility to produce quality code that does not fail unexpectedly.</a:t>
            </a:r>
          </a:p>
          <a:p>
            <a:r>
              <a:rPr lang="en-US" altLang="en-US" dirty="0"/>
              <a:t>Consequently, we must design error handling into our programs.</a:t>
            </a:r>
          </a:p>
          <a:p>
            <a:pPr eaLnBrk="1" hangingPunct="1"/>
            <a:endParaRPr lang="en-US" altLang="en-US" dirty="0"/>
          </a:p>
        </p:txBody>
      </p:sp>
      <p:sp>
        <p:nvSpPr>
          <p:cNvPr id="6148" name="Slide Number Placeholder 5">
            <a:extLst>
              <a:ext uri="{FF2B5EF4-FFF2-40B4-BE49-F238E27FC236}">
                <a16:creationId xmlns="" xmlns:a16="http://schemas.microsoft.com/office/drawing/2014/main" id="{CA00CD53-5B18-4E94-AB30-DAE9AA27EEB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78DA810-450E-40C3-A2F3-C6A5D694C97B}" type="slidenum">
              <a:rPr lang="en-US" altLang="en-US" sz="1400"/>
              <a:pPr/>
              <a:t>34</a:t>
            </a:fld>
            <a:endParaRPr lang="en-US" altLang="en-US" sz="1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A697B6-1BD4-4211-AE81-93D273F55E1C}"/>
              </a:ext>
            </a:extLst>
          </p:cNvPr>
          <p:cNvSpPr>
            <a:spLocks noGrp="1"/>
          </p:cNvSpPr>
          <p:nvPr>
            <p:ph type="title"/>
          </p:nvPr>
        </p:nvSpPr>
        <p:spPr/>
        <p:txBody>
          <a:bodyPr/>
          <a:lstStyle/>
          <a:p>
            <a:r>
              <a:rPr lang="en-US" dirty="0"/>
              <a:t>Exception  </a:t>
            </a:r>
            <a:endParaRPr lang="en-IN" dirty="0"/>
          </a:p>
        </p:txBody>
      </p:sp>
      <p:sp>
        <p:nvSpPr>
          <p:cNvPr id="3" name="Content Placeholder 2">
            <a:extLst>
              <a:ext uri="{FF2B5EF4-FFF2-40B4-BE49-F238E27FC236}">
                <a16:creationId xmlns="" xmlns:a16="http://schemas.microsoft.com/office/drawing/2014/main" id="{C9AE3966-3F55-4197-BF7D-218180FFA005}"/>
              </a:ext>
            </a:extLst>
          </p:cNvPr>
          <p:cNvSpPr>
            <a:spLocks noGrp="1"/>
          </p:cNvSpPr>
          <p:nvPr>
            <p:ph idx="1"/>
          </p:nvPr>
        </p:nvSpPr>
        <p:spPr/>
        <p:txBody>
          <a:bodyPr/>
          <a:lstStyle/>
          <a:p>
            <a:r>
              <a:rPr lang="en-US" dirty="0"/>
              <a:t>Exception is an abnormal condition  </a:t>
            </a:r>
          </a:p>
          <a:p>
            <a:r>
              <a:rPr lang="en-US" dirty="0"/>
              <a:t>In Java, an exception is an event that disrupts the normal flow of the program </a:t>
            </a:r>
            <a:endParaRPr lang="en-IN" dirty="0"/>
          </a:p>
        </p:txBody>
      </p:sp>
    </p:spTree>
    <p:extLst>
      <p:ext uri="{BB962C8B-B14F-4D97-AF65-F5344CB8AC3E}">
        <p14:creationId xmlns:p14="http://schemas.microsoft.com/office/powerpoint/2010/main" val="1264638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C46BCF-3B85-4DC4-9CE6-4EC36E2BCA6F}"/>
              </a:ext>
            </a:extLst>
          </p:cNvPr>
          <p:cNvSpPr>
            <a:spLocks noGrp="1"/>
          </p:cNvSpPr>
          <p:nvPr>
            <p:ph type="title"/>
          </p:nvPr>
        </p:nvSpPr>
        <p:spPr/>
        <p:txBody>
          <a:bodyPr/>
          <a:lstStyle/>
          <a:p>
            <a:r>
              <a:rPr lang="en-US" dirty="0"/>
              <a:t>Advantages of Exception Handling </a:t>
            </a:r>
            <a:endParaRPr lang="en-IN" dirty="0"/>
          </a:p>
        </p:txBody>
      </p:sp>
      <p:sp>
        <p:nvSpPr>
          <p:cNvPr id="3" name="Content Placeholder 2">
            <a:extLst>
              <a:ext uri="{FF2B5EF4-FFF2-40B4-BE49-F238E27FC236}">
                <a16:creationId xmlns="" xmlns:a16="http://schemas.microsoft.com/office/drawing/2014/main" id="{342B2DAE-84A7-433C-B105-EDEA01B98065}"/>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The core advantage of exception handling is </a:t>
            </a:r>
            <a:r>
              <a:rPr lang="en-US" b="1" i="0" dirty="0">
                <a:effectLst/>
                <a:latin typeface="verdana" panose="020B0604030504040204" pitchFamily="34" charset="0"/>
              </a:rPr>
              <a:t>to maintain the normal flow of the application</a:t>
            </a:r>
            <a:r>
              <a:rPr lang="en-US" b="0" i="0" dirty="0">
                <a:solidFill>
                  <a:srgbClr val="000000"/>
                </a:solidFill>
                <a:effectLst/>
                <a:latin typeface="verdana" panose="020B0604030504040204" pitchFamily="34" charset="0"/>
              </a:rPr>
              <a:t>. An exception normally disrupts the normal flow of the application that is why we use exception handling.</a:t>
            </a:r>
          </a:p>
          <a:p>
            <a:r>
              <a:rPr lang="en-US" b="0" i="0" dirty="0">
                <a:solidFill>
                  <a:srgbClr val="000000"/>
                </a:solidFill>
                <a:effectLst/>
                <a:latin typeface="verdana" panose="020B0604030504040204" pitchFamily="34" charset="0"/>
              </a:rPr>
              <a:t>Suppose there are 10 statements in your program and there occurs an exception at statement 5, the rest of the code will not be executed i.e. statement 6 to 10 will not be executed. If we perform exception handling, the rest of the statement will be executed. That is why we use exception handling in </a:t>
            </a:r>
            <a:r>
              <a:rPr lang="en-US" b="0" i="0" u="none" strike="noStrike" dirty="0">
                <a:solidFill>
                  <a:srgbClr val="008000"/>
                </a:solidFill>
                <a:effectLst/>
                <a:latin typeface="verdana" panose="020B0604030504040204" pitchFamily="34" charset="0"/>
                <a:hlinkClick r:id="rId2"/>
              </a:rPr>
              <a:t>Java</a:t>
            </a:r>
            <a:r>
              <a:rPr lang="en-US" b="0" i="0" dirty="0">
                <a:solidFill>
                  <a:srgbClr val="000000"/>
                </a:solidFill>
                <a:effectLst/>
                <a:latin typeface="verdana" panose="020B0604030504040204" pitchFamily="34" charset="0"/>
              </a:rPr>
              <a:t>.</a:t>
            </a:r>
            <a:endParaRPr lang="en-IN" dirty="0"/>
          </a:p>
        </p:txBody>
      </p:sp>
    </p:spTree>
    <p:extLst>
      <p:ext uri="{BB962C8B-B14F-4D97-AF65-F5344CB8AC3E}">
        <p14:creationId xmlns:p14="http://schemas.microsoft.com/office/powerpoint/2010/main" val="3522616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229DB2-5F3B-4F25-95DA-A1E6BDB7FADA}"/>
              </a:ext>
            </a:extLst>
          </p:cNvPr>
          <p:cNvSpPr>
            <a:spLocks noGrp="1"/>
          </p:cNvSpPr>
          <p:nvPr>
            <p:ph type="title"/>
          </p:nvPr>
        </p:nvSpPr>
        <p:spPr/>
        <p:txBody>
          <a:bodyPr/>
          <a:lstStyle/>
          <a:p>
            <a:r>
              <a:rPr lang="en-US" dirty="0"/>
              <a:t>Lets Take Scenario </a:t>
            </a:r>
            <a:endParaRPr lang="en-IN" dirty="0"/>
          </a:p>
        </p:txBody>
      </p:sp>
      <p:sp>
        <p:nvSpPr>
          <p:cNvPr id="3" name="Content Placeholder 2">
            <a:extLst>
              <a:ext uri="{FF2B5EF4-FFF2-40B4-BE49-F238E27FC236}">
                <a16:creationId xmlns="" xmlns:a16="http://schemas.microsoft.com/office/drawing/2014/main" id="{C3198828-D635-485F-9419-4059E27175E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FDA4B6EA-5279-4476-849B-A13CB11551A1}"/>
              </a:ext>
            </a:extLst>
          </p:cNvPr>
          <p:cNvPicPr>
            <a:picLocks noChangeAspect="1"/>
          </p:cNvPicPr>
          <p:nvPr/>
        </p:nvPicPr>
        <p:blipFill>
          <a:blip r:embed="rId2"/>
          <a:stretch>
            <a:fillRect/>
          </a:stretch>
        </p:blipFill>
        <p:spPr>
          <a:xfrm>
            <a:off x="762000" y="1534858"/>
            <a:ext cx="11144250" cy="3788284"/>
          </a:xfrm>
          <a:prstGeom prst="rect">
            <a:avLst/>
          </a:prstGeom>
        </p:spPr>
      </p:pic>
    </p:spTree>
    <p:extLst>
      <p:ext uri="{BB962C8B-B14F-4D97-AF65-F5344CB8AC3E}">
        <p14:creationId xmlns:p14="http://schemas.microsoft.com/office/powerpoint/2010/main" val="21586511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10B1E5-C37B-495B-9CFC-29CDEF27E0A6}"/>
              </a:ext>
            </a:extLst>
          </p:cNvPr>
          <p:cNvSpPr>
            <a:spLocks noGrp="1"/>
          </p:cNvSpPr>
          <p:nvPr>
            <p:ph type="title"/>
          </p:nvPr>
        </p:nvSpPr>
        <p:spPr/>
        <p:txBody>
          <a:bodyPr/>
          <a:lstStyle/>
          <a:p>
            <a:r>
              <a:rPr lang="en-US" dirty="0"/>
              <a:t>Types of  Java Exceptions</a:t>
            </a:r>
            <a:endParaRPr lang="en-IN" dirty="0"/>
          </a:p>
        </p:txBody>
      </p:sp>
      <p:sp>
        <p:nvSpPr>
          <p:cNvPr id="3" name="Content Placeholder 2">
            <a:extLst>
              <a:ext uri="{FF2B5EF4-FFF2-40B4-BE49-F238E27FC236}">
                <a16:creationId xmlns="" xmlns:a16="http://schemas.microsoft.com/office/drawing/2014/main" id="{C88F6140-FB06-4411-99CF-3DC8A1E384EA}"/>
              </a:ext>
            </a:extLst>
          </p:cNvPr>
          <p:cNvSpPr>
            <a:spLocks noGrp="1"/>
          </p:cNvSpPr>
          <p:nvPr>
            <p:ph idx="1"/>
          </p:nvPr>
        </p:nvSpPr>
        <p:spPr>
          <a:xfrm>
            <a:off x="1251678" y="1389893"/>
            <a:ext cx="10178322" cy="5085722"/>
          </a:xfrm>
        </p:spPr>
        <p:txBody>
          <a:bodyPr/>
          <a:lstStyle/>
          <a:p>
            <a:pPr algn="l"/>
            <a:r>
              <a:rPr lang="en-US" b="0" i="0" dirty="0">
                <a:solidFill>
                  <a:srgbClr val="000000"/>
                </a:solidFill>
                <a:effectLst/>
                <a:latin typeface="verdana" panose="020B0604030504040204" pitchFamily="34" charset="0"/>
              </a:rPr>
              <a:t>There are mainly two types of exceptions: checked and unchecked. According to Oracle, there are three types of exceptions:</a:t>
            </a:r>
          </a:p>
          <a:p>
            <a:pPr algn="l">
              <a:buFont typeface="+mj-lt"/>
              <a:buAutoNum type="arabicPeriod"/>
            </a:pPr>
            <a:r>
              <a:rPr lang="en-US" b="0" i="0" dirty="0">
                <a:solidFill>
                  <a:srgbClr val="000000"/>
                </a:solidFill>
                <a:effectLst/>
                <a:latin typeface="verdana" panose="020B0604030504040204" pitchFamily="34" charset="0"/>
              </a:rPr>
              <a:t>Checked Exception</a:t>
            </a:r>
          </a:p>
          <a:p>
            <a:pPr algn="l">
              <a:buFont typeface="+mj-lt"/>
              <a:buAutoNum type="arabicPeriod"/>
            </a:pPr>
            <a:r>
              <a:rPr lang="en-US" b="0" i="0" dirty="0">
                <a:solidFill>
                  <a:srgbClr val="000000"/>
                </a:solidFill>
                <a:effectLst/>
                <a:latin typeface="verdana" panose="020B0604030504040204" pitchFamily="34" charset="0"/>
              </a:rPr>
              <a:t>Unchecked Exception</a:t>
            </a:r>
          </a:p>
          <a:p>
            <a:pPr algn="l">
              <a:buFont typeface="+mj-lt"/>
              <a:buAutoNum type="arabicPeriod"/>
            </a:pPr>
            <a:r>
              <a:rPr lang="en-US" b="0" i="0" dirty="0">
                <a:solidFill>
                  <a:srgbClr val="000000"/>
                </a:solidFill>
                <a:effectLst/>
                <a:latin typeface="verdana" panose="020B0604030504040204" pitchFamily="34" charset="0"/>
              </a:rPr>
              <a:t>Errors</a:t>
            </a:r>
          </a:p>
          <a:p>
            <a:pPr marL="0" indent="0" algn="l">
              <a:buNone/>
            </a:pPr>
            <a:endParaRPr lang="en-US" b="0" i="0" dirty="0">
              <a:solidFill>
                <a:srgbClr val="000000"/>
              </a:solidFill>
              <a:effectLst/>
              <a:latin typeface="verdana" panose="020B0604030504040204" pitchFamily="34" charset="0"/>
            </a:endParaRPr>
          </a:p>
          <a:p>
            <a:endParaRPr lang="en-IN" dirty="0"/>
          </a:p>
        </p:txBody>
      </p:sp>
      <p:pic>
        <p:nvPicPr>
          <p:cNvPr id="4" name="Picture 3">
            <a:extLst>
              <a:ext uri="{FF2B5EF4-FFF2-40B4-BE49-F238E27FC236}">
                <a16:creationId xmlns="" xmlns:a16="http://schemas.microsoft.com/office/drawing/2014/main" id="{D1E83D65-21CC-414D-89EB-0B281C575C51}"/>
              </a:ext>
            </a:extLst>
          </p:cNvPr>
          <p:cNvPicPr>
            <a:picLocks noChangeAspect="1"/>
          </p:cNvPicPr>
          <p:nvPr/>
        </p:nvPicPr>
        <p:blipFill>
          <a:blip r:embed="rId2"/>
          <a:stretch>
            <a:fillRect/>
          </a:stretch>
        </p:blipFill>
        <p:spPr>
          <a:xfrm>
            <a:off x="6667500" y="2343150"/>
            <a:ext cx="4762500" cy="4381500"/>
          </a:xfrm>
          <a:prstGeom prst="rect">
            <a:avLst/>
          </a:prstGeom>
        </p:spPr>
      </p:pic>
    </p:spTree>
    <p:extLst>
      <p:ext uri="{BB962C8B-B14F-4D97-AF65-F5344CB8AC3E}">
        <p14:creationId xmlns:p14="http://schemas.microsoft.com/office/powerpoint/2010/main" val="1021098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4908E-F460-4908-971D-1737FF4E24A9}"/>
              </a:ext>
            </a:extLst>
          </p:cNvPr>
          <p:cNvSpPr>
            <a:spLocks noGrp="1"/>
          </p:cNvSpPr>
          <p:nvPr>
            <p:ph type="title"/>
          </p:nvPr>
        </p:nvSpPr>
        <p:spPr>
          <a:xfrm>
            <a:off x="1064713" y="300625"/>
            <a:ext cx="10734805" cy="1974725"/>
          </a:xfrm>
        </p:spPr>
        <p:txBody>
          <a:bodyPr>
            <a:normAutofit fontScale="90000"/>
          </a:bodyPr>
          <a:lstStyle/>
          <a:p>
            <a:r>
              <a:rPr lang="en-US" b="0" i="0" dirty="0">
                <a:solidFill>
                  <a:srgbClr val="610B38"/>
                </a:solidFill>
                <a:effectLst/>
                <a:latin typeface="erdana"/>
              </a:rPr>
              <a:t>Difference between Checked and Unchecked Exceptions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DF6D93C5-B0DB-4874-B263-4AC6FF8E4BC5}"/>
              </a:ext>
            </a:extLst>
          </p:cNvPr>
          <p:cNvSpPr>
            <a:spLocks noGrp="1"/>
          </p:cNvSpPr>
          <p:nvPr>
            <p:ph idx="1"/>
          </p:nvPr>
        </p:nvSpPr>
        <p:spPr>
          <a:xfrm>
            <a:off x="1131604" y="1768764"/>
            <a:ext cx="10728299" cy="4973230"/>
          </a:xfrm>
        </p:spPr>
        <p:txBody>
          <a:bodyPr>
            <a:normAutofit fontScale="92500" lnSpcReduction="10000"/>
          </a:bodyPr>
          <a:lstStyle/>
          <a:p>
            <a:pPr marL="0" indent="0" algn="l">
              <a:buNone/>
            </a:pPr>
            <a:r>
              <a:rPr lang="en-US" b="0" i="0" dirty="0">
                <a:solidFill>
                  <a:srgbClr val="610B4B"/>
                </a:solidFill>
                <a:effectLst/>
                <a:latin typeface="erdana"/>
              </a:rPr>
              <a:t>1) Checked Exception</a:t>
            </a:r>
          </a:p>
          <a:p>
            <a:pPr marL="0" indent="0" algn="l">
              <a:buNone/>
            </a:pPr>
            <a:r>
              <a:rPr lang="en-US" b="0" i="0" dirty="0">
                <a:solidFill>
                  <a:srgbClr val="000000"/>
                </a:solidFill>
                <a:effectLst/>
                <a:latin typeface="verdana" panose="020B0604030504040204" pitchFamily="34" charset="0"/>
              </a:rPr>
              <a:t>The classes which directly inherit Throwable class except </a:t>
            </a:r>
            <a:r>
              <a:rPr lang="en-US" b="0" i="0" dirty="0" err="1">
                <a:solidFill>
                  <a:srgbClr val="000000"/>
                </a:solidFill>
                <a:effectLst/>
                <a:latin typeface="verdana" panose="020B0604030504040204" pitchFamily="34" charset="0"/>
              </a:rPr>
              <a:t>RuntimeExceptions</a:t>
            </a:r>
            <a:r>
              <a:rPr lang="en-US" b="0" i="0" dirty="0">
                <a:solidFill>
                  <a:srgbClr val="000000"/>
                </a:solidFill>
                <a:effectLst/>
                <a:latin typeface="verdana" panose="020B0604030504040204" pitchFamily="34" charset="0"/>
              </a:rPr>
              <a:t> are known as checked exceptions e.g. </a:t>
            </a:r>
            <a:r>
              <a:rPr lang="en-US" b="0" i="0" dirty="0" err="1">
                <a:solidFill>
                  <a:srgbClr val="000000"/>
                </a:solidFill>
                <a:effectLst/>
                <a:latin typeface="verdana" panose="020B0604030504040204" pitchFamily="34" charset="0"/>
              </a:rPr>
              <a:t>IOException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SQLException</a:t>
            </a:r>
            <a:r>
              <a:rPr lang="en-US" b="0" i="0" dirty="0">
                <a:solidFill>
                  <a:srgbClr val="000000"/>
                </a:solidFill>
                <a:effectLst/>
                <a:latin typeface="verdana" panose="020B0604030504040204" pitchFamily="34" charset="0"/>
              </a:rPr>
              <a:t> etc. Checked exceptions are checked at </a:t>
            </a:r>
            <a:r>
              <a:rPr lang="en-US" b="1" i="0" dirty="0">
                <a:solidFill>
                  <a:srgbClr val="FF0000"/>
                </a:solidFill>
                <a:effectLst/>
                <a:latin typeface="verdana" panose="020B0604030504040204" pitchFamily="34" charset="0"/>
              </a:rPr>
              <a:t>compile-time</a:t>
            </a:r>
            <a:r>
              <a:rPr lang="en-US" b="1" i="0" dirty="0" smtClean="0">
                <a:solidFill>
                  <a:srgbClr val="FF0000"/>
                </a:solidFill>
                <a:effectLst/>
                <a:latin typeface="verdana" panose="020B0604030504040204" pitchFamily="34" charset="0"/>
              </a:rPr>
              <a:t>.</a:t>
            </a:r>
          </a:p>
          <a:p>
            <a:pPr marL="0" indent="0" algn="l">
              <a:buNone/>
            </a:pPr>
            <a:endParaRPr lang="en-US" b="1" i="0" dirty="0">
              <a:solidFill>
                <a:srgbClr val="FF0000"/>
              </a:solidFill>
              <a:effectLst/>
              <a:latin typeface="verdana" panose="020B0604030504040204" pitchFamily="34" charset="0"/>
            </a:endParaRPr>
          </a:p>
          <a:p>
            <a:pPr marL="0" indent="0" algn="l">
              <a:buNone/>
            </a:pPr>
            <a:r>
              <a:rPr lang="en-US" b="0" i="0" dirty="0">
                <a:solidFill>
                  <a:srgbClr val="610B4B"/>
                </a:solidFill>
                <a:effectLst/>
                <a:latin typeface="erdana"/>
              </a:rPr>
              <a:t>2) Unchecked Exception</a:t>
            </a:r>
          </a:p>
          <a:p>
            <a:pPr marL="0" indent="0" algn="l">
              <a:buNone/>
            </a:pPr>
            <a:r>
              <a:rPr lang="en-US" b="0" i="0" dirty="0">
                <a:solidFill>
                  <a:srgbClr val="000000"/>
                </a:solidFill>
                <a:effectLst/>
                <a:latin typeface="verdana" panose="020B0604030504040204" pitchFamily="34" charset="0"/>
              </a:rPr>
              <a:t>The classes which inherit </a:t>
            </a:r>
            <a:r>
              <a:rPr lang="en-US" b="0" i="0" dirty="0" err="1">
                <a:solidFill>
                  <a:srgbClr val="000000"/>
                </a:solidFill>
                <a:effectLst/>
                <a:latin typeface="verdana" panose="020B0604030504040204" pitchFamily="34" charset="0"/>
              </a:rPr>
              <a:t>RuntimeException</a:t>
            </a:r>
            <a:r>
              <a:rPr lang="en-US" b="0" i="0" dirty="0">
                <a:solidFill>
                  <a:srgbClr val="000000"/>
                </a:solidFill>
                <a:effectLst/>
                <a:latin typeface="verdana" panose="020B0604030504040204" pitchFamily="34" charset="0"/>
              </a:rPr>
              <a:t> are known as unchecked exceptions e.g. </a:t>
            </a:r>
            <a:r>
              <a:rPr lang="en-US" b="0" i="0" dirty="0" err="1">
                <a:solidFill>
                  <a:srgbClr val="000000"/>
                </a:solidFill>
                <a:effectLst/>
                <a:latin typeface="verdana" panose="020B0604030504040204" pitchFamily="34" charset="0"/>
              </a:rPr>
              <a:t>ArithmeticException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NullPointerException</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ArrayIndexOutOfBoundsException</a:t>
            </a:r>
            <a:r>
              <a:rPr lang="en-US" b="0" i="0" dirty="0">
                <a:solidFill>
                  <a:srgbClr val="000000"/>
                </a:solidFill>
                <a:effectLst/>
                <a:latin typeface="verdana" panose="020B0604030504040204" pitchFamily="34" charset="0"/>
              </a:rPr>
              <a:t> etc. Unchecked exceptions are not checked at compile-time, but they are checked at </a:t>
            </a:r>
            <a:r>
              <a:rPr lang="en-US" b="1" i="0" dirty="0">
                <a:solidFill>
                  <a:srgbClr val="FF0000"/>
                </a:solidFill>
                <a:effectLst/>
                <a:latin typeface="verdana" panose="020B0604030504040204" pitchFamily="34" charset="0"/>
              </a:rPr>
              <a:t>runtime</a:t>
            </a:r>
            <a:r>
              <a:rPr lang="en-US" b="1" i="0" dirty="0" smtClean="0">
                <a:solidFill>
                  <a:srgbClr val="FF0000"/>
                </a:solidFill>
                <a:effectLst/>
                <a:latin typeface="verdana" panose="020B0604030504040204" pitchFamily="34" charset="0"/>
              </a:rPr>
              <a:t>.</a:t>
            </a:r>
          </a:p>
          <a:p>
            <a:pPr marL="0" indent="0" algn="l">
              <a:buNone/>
            </a:pPr>
            <a:endParaRPr lang="en-US" b="1" i="0" dirty="0">
              <a:solidFill>
                <a:srgbClr val="FF0000"/>
              </a:solidFill>
              <a:effectLst/>
              <a:latin typeface="verdana" panose="020B0604030504040204" pitchFamily="34" charset="0"/>
            </a:endParaRPr>
          </a:p>
          <a:p>
            <a:pPr marL="0" indent="0" algn="l">
              <a:buNone/>
            </a:pPr>
            <a:r>
              <a:rPr lang="en-US" b="0" i="0" dirty="0">
                <a:solidFill>
                  <a:srgbClr val="610B4B"/>
                </a:solidFill>
                <a:effectLst/>
                <a:latin typeface="erdana"/>
              </a:rPr>
              <a:t>3) Error</a:t>
            </a:r>
          </a:p>
          <a:p>
            <a:pPr marL="0" indent="0" algn="l">
              <a:buNone/>
            </a:pPr>
            <a:r>
              <a:rPr lang="en-US" b="0" i="0" dirty="0">
                <a:solidFill>
                  <a:srgbClr val="000000"/>
                </a:solidFill>
                <a:effectLst/>
                <a:latin typeface="verdana" panose="020B0604030504040204" pitchFamily="34" charset="0"/>
              </a:rPr>
              <a:t>Error is </a:t>
            </a:r>
            <a:r>
              <a:rPr lang="en-US" b="1" i="0" dirty="0">
                <a:solidFill>
                  <a:srgbClr val="FF0000"/>
                </a:solidFill>
                <a:effectLst/>
                <a:latin typeface="verdana" panose="020B0604030504040204" pitchFamily="34" charset="0"/>
              </a:rPr>
              <a:t>irrecoverable</a:t>
            </a:r>
            <a:r>
              <a:rPr lang="en-US" b="0" i="0" dirty="0">
                <a:solidFill>
                  <a:srgbClr val="000000"/>
                </a:solidFill>
                <a:effectLst/>
                <a:latin typeface="verdana" panose="020B0604030504040204" pitchFamily="34" charset="0"/>
              </a:rPr>
              <a:t> e.g. </a:t>
            </a:r>
            <a:r>
              <a:rPr lang="en-US" b="0" i="0" dirty="0" err="1">
                <a:solidFill>
                  <a:srgbClr val="000000"/>
                </a:solidFill>
                <a:effectLst/>
                <a:latin typeface="verdana" panose="020B0604030504040204" pitchFamily="34" charset="0"/>
              </a:rPr>
              <a:t>OutOfMemoryError</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VirtualMachineError</a:t>
            </a:r>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AssertionError</a:t>
            </a:r>
            <a:r>
              <a:rPr lang="en-US" b="0" i="0" dirty="0">
                <a:solidFill>
                  <a:srgbClr val="000000"/>
                </a:solidFill>
                <a:effectLst/>
                <a:latin typeface="verdana" panose="020B0604030504040204" pitchFamily="34" charset="0"/>
              </a:rPr>
              <a:t> etc.</a:t>
            </a:r>
          </a:p>
          <a:p>
            <a:pPr marL="0" indent="0">
              <a:buNone/>
            </a:pPr>
            <a:endParaRPr lang="en-IN" dirty="0"/>
          </a:p>
        </p:txBody>
      </p:sp>
    </p:spTree>
    <p:extLst>
      <p:ext uri="{BB962C8B-B14F-4D97-AF65-F5344CB8AC3E}">
        <p14:creationId xmlns:p14="http://schemas.microsoft.com/office/powerpoint/2010/main" val="1596054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2F4BD03-4CFF-496C-9E89-A05551675A44}"/>
              </a:ext>
            </a:extLst>
          </p:cNvPr>
          <p:cNvPicPr>
            <a:picLocks noChangeAspect="1"/>
          </p:cNvPicPr>
          <p:nvPr/>
        </p:nvPicPr>
        <p:blipFill>
          <a:blip r:embed="rId2"/>
          <a:stretch>
            <a:fillRect/>
          </a:stretch>
        </p:blipFill>
        <p:spPr>
          <a:xfrm>
            <a:off x="1694815" y="638175"/>
            <a:ext cx="10001250" cy="5581650"/>
          </a:xfrm>
          <a:prstGeom prst="rect">
            <a:avLst/>
          </a:prstGeom>
        </p:spPr>
      </p:pic>
    </p:spTree>
    <p:extLst>
      <p:ext uri="{BB962C8B-B14F-4D97-AF65-F5344CB8AC3E}">
        <p14:creationId xmlns:p14="http://schemas.microsoft.com/office/powerpoint/2010/main" val="1202557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462A2-3339-4762-AA15-8A46D845A066}"/>
              </a:ext>
            </a:extLst>
          </p:cNvPr>
          <p:cNvSpPr>
            <a:spLocks noGrp="1"/>
          </p:cNvSpPr>
          <p:nvPr>
            <p:ph type="title"/>
          </p:nvPr>
        </p:nvSpPr>
        <p:spPr/>
        <p:txBody>
          <a:bodyPr/>
          <a:lstStyle/>
          <a:p>
            <a:r>
              <a:rPr lang="en-IN" b="0" i="0" dirty="0">
                <a:solidFill>
                  <a:srgbClr val="610B38"/>
                </a:solidFill>
                <a:effectLst/>
                <a:latin typeface="erdana"/>
              </a:rPr>
              <a:t>Java Exception Keywords</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7D15102E-ADE7-4D99-80A1-24615143E8D4}"/>
              </a:ext>
            </a:extLst>
          </p:cNvPr>
          <p:cNvSpPr>
            <a:spLocks noGrp="1"/>
          </p:cNvSpPr>
          <p:nvPr>
            <p:ph idx="1"/>
          </p:nvPr>
        </p:nvSpPr>
        <p:spPr>
          <a:xfrm>
            <a:off x="1251678" y="1389893"/>
            <a:ext cx="10178322" cy="4706107"/>
          </a:xfrm>
        </p:spPr>
        <p:txBody>
          <a:bodyPr/>
          <a:lstStyle/>
          <a:p>
            <a:r>
              <a:rPr lang="en-US" b="0" i="0" dirty="0">
                <a:solidFill>
                  <a:srgbClr val="000000"/>
                </a:solidFill>
                <a:effectLst/>
                <a:latin typeface="verdana" panose="020B0604030504040204" pitchFamily="34" charset="0"/>
              </a:rPr>
              <a:t>There are 5 keywords which are used in handling exceptions in Java.</a:t>
            </a:r>
            <a:endParaRPr lang="en-IN" dirty="0"/>
          </a:p>
        </p:txBody>
      </p:sp>
      <p:graphicFrame>
        <p:nvGraphicFramePr>
          <p:cNvPr id="4" name="Table 3">
            <a:extLst>
              <a:ext uri="{FF2B5EF4-FFF2-40B4-BE49-F238E27FC236}">
                <a16:creationId xmlns="" xmlns:a16="http://schemas.microsoft.com/office/drawing/2014/main" id="{0BA87505-37AE-444B-B3A3-AF78CAEC8BAF}"/>
              </a:ext>
            </a:extLst>
          </p:cNvPr>
          <p:cNvGraphicFramePr>
            <a:graphicFrameLocks noGrp="1"/>
          </p:cNvGraphicFramePr>
          <p:nvPr>
            <p:extLst>
              <p:ext uri="{D42A27DB-BD31-4B8C-83A1-F6EECF244321}">
                <p14:modId xmlns:p14="http://schemas.microsoft.com/office/powerpoint/2010/main" val="1543265778"/>
              </p:ext>
            </p:extLst>
          </p:nvPr>
        </p:nvGraphicFramePr>
        <p:xfrm>
          <a:off x="2095500" y="1874517"/>
          <a:ext cx="8515350" cy="4706106"/>
        </p:xfrm>
        <a:graphic>
          <a:graphicData uri="http://schemas.openxmlformats.org/drawingml/2006/table">
            <a:tbl>
              <a:tblPr/>
              <a:tblGrid>
                <a:gridCol w="1200150">
                  <a:extLst>
                    <a:ext uri="{9D8B030D-6E8A-4147-A177-3AD203B41FA5}">
                      <a16:colId xmlns="" xmlns:a16="http://schemas.microsoft.com/office/drawing/2014/main" val="2272760666"/>
                    </a:ext>
                  </a:extLst>
                </a:gridCol>
                <a:gridCol w="7315200">
                  <a:extLst>
                    <a:ext uri="{9D8B030D-6E8A-4147-A177-3AD203B41FA5}">
                      <a16:colId xmlns="" xmlns:a16="http://schemas.microsoft.com/office/drawing/2014/main" val="570577578"/>
                    </a:ext>
                  </a:extLst>
                </a:gridCol>
              </a:tblGrid>
              <a:tr h="357559">
                <a:tc>
                  <a:txBody>
                    <a:bodyPr/>
                    <a:lstStyle/>
                    <a:p>
                      <a:pPr algn="l" fontAlgn="t"/>
                      <a:r>
                        <a:rPr lang="en-IN" sz="1600">
                          <a:solidFill>
                            <a:srgbClr val="000000"/>
                          </a:solidFill>
                          <a:effectLst/>
                          <a:latin typeface="times new roman" panose="02020603050405020304" pitchFamily="18" charset="0"/>
                        </a:rPr>
                        <a:t>Keyword</a:t>
                      </a:r>
                    </a:p>
                  </a:txBody>
                  <a:tcPr marL="21436" marR="21436" marT="21436" marB="21436">
                    <a:lnL w="7620" cap="flat" cmpd="sng" algn="ctr">
                      <a:solidFill>
                        <a:srgbClr val="D04EA9"/>
                      </a:solidFill>
                      <a:prstDash val="solid"/>
                      <a:round/>
                      <a:headEnd type="none" w="med" len="med"/>
                      <a:tailEnd type="none" w="med" len="med"/>
                    </a:lnL>
                    <a:lnR w="7620" cap="flat" cmpd="sng" algn="ctr">
                      <a:solidFill>
                        <a:srgbClr val="D04EA9"/>
                      </a:solidFill>
                      <a:prstDash val="solid"/>
                      <a:round/>
                      <a:headEnd type="none" w="med" len="med"/>
                      <a:tailEnd type="none" w="med" len="med"/>
                    </a:lnR>
                    <a:lnT w="7620" cap="flat" cmpd="sng" algn="ctr">
                      <a:solidFill>
                        <a:srgbClr val="D04EA9"/>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Description</a:t>
                      </a:r>
                    </a:p>
                  </a:txBody>
                  <a:tcPr marL="21436" marR="21436" marT="21436" marB="21436">
                    <a:lnL w="7620" cap="flat" cmpd="sng" algn="ctr">
                      <a:solidFill>
                        <a:srgbClr val="D04EA9"/>
                      </a:solidFill>
                      <a:prstDash val="solid"/>
                      <a:round/>
                      <a:headEnd type="none" w="med" len="med"/>
                      <a:tailEnd type="none" w="med" len="med"/>
                    </a:lnL>
                    <a:lnR w="7620" cap="flat" cmpd="sng" algn="ctr">
                      <a:solidFill>
                        <a:srgbClr val="D04EA9"/>
                      </a:solidFill>
                      <a:prstDash val="solid"/>
                      <a:round/>
                      <a:headEnd type="none" w="med" len="med"/>
                      <a:tailEnd type="none" w="med" len="med"/>
                    </a:lnR>
                    <a:lnT w="7620" cap="flat" cmpd="sng" algn="ctr">
                      <a:solidFill>
                        <a:srgbClr val="D04EA9"/>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 xmlns:a16="http://schemas.microsoft.com/office/drawing/2014/main" val="1281278305"/>
                  </a:ext>
                </a:extLst>
              </a:tr>
              <a:tr h="1078226">
                <a:tc>
                  <a:txBody>
                    <a:bodyPr/>
                    <a:lstStyle/>
                    <a:p>
                      <a:pPr algn="l" fontAlgn="t"/>
                      <a:r>
                        <a:rPr lang="en-IN" sz="1600">
                          <a:solidFill>
                            <a:srgbClr val="000000"/>
                          </a:solidFill>
                          <a:effectLst/>
                          <a:latin typeface="verdana" panose="020B0604030504040204" pitchFamily="34" charset="0"/>
                        </a:rPr>
                        <a:t>try</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The "try" keyword is used to specify a block where we should place exception code. The try block must be followed by either catch or finally. It means, we can't use try block alone.</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3944612926"/>
                  </a:ext>
                </a:extLst>
              </a:tr>
              <a:tr h="1078226">
                <a:tc>
                  <a:txBody>
                    <a:bodyPr/>
                    <a:lstStyle/>
                    <a:p>
                      <a:pPr algn="l" fontAlgn="t"/>
                      <a:r>
                        <a:rPr lang="en-IN" sz="1600">
                          <a:solidFill>
                            <a:srgbClr val="000000"/>
                          </a:solidFill>
                          <a:effectLst/>
                          <a:latin typeface="verdana" panose="020B0604030504040204" pitchFamily="34" charset="0"/>
                        </a:rPr>
                        <a:t>catch</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The "catch" block is used to handle the exception. It must be preceded by try block which means we can't use catch block alone. It can be followed by finally block later.</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 xmlns:a16="http://schemas.microsoft.com/office/drawing/2014/main" val="3029328827"/>
                  </a:ext>
                </a:extLst>
              </a:tr>
              <a:tr h="757431">
                <a:tc>
                  <a:txBody>
                    <a:bodyPr/>
                    <a:lstStyle/>
                    <a:p>
                      <a:pPr algn="l" fontAlgn="t"/>
                      <a:r>
                        <a:rPr lang="en-IN" sz="1600">
                          <a:solidFill>
                            <a:srgbClr val="000000"/>
                          </a:solidFill>
                          <a:effectLst/>
                          <a:latin typeface="verdana" panose="020B0604030504040204" pitchFamily="34" charset="0"/>
                        </a:rPr>
                        <a:t>finally</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The "finally" block is used to execute the important code of the program. It is executed whether an exception is handled or not.</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733310982"/>
                  </a:ext>
                </a:extLst>
              </a:tr>
              <a:tr h="356438">
                <a:tc>
                  <a:txBody>
                    <a:bodyPr/>
                    <a:lstStyle/>
                    <a:p>
                      <a:pPr algn="l" fontAlgn="t"/>
                      <a:r>
                        <a:rPr lang="en-IN" sz="1600">
                          <a:solidFill>
                            <a:srgbClr val="000000"/>
                          </a:solidFill>
                          <a:effectLst/>
                          <a:latin typeface="verdana" panose="020B0604030504040204" pitchFamily="34" charset="0"/>
                        </a:rPr>
                        <a:t>throw</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The "throw" keyword is used to throw an exception.</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 xmlns:a16="http://schemas.microsoft.com/office/drawing/2014/main" val="1872703223"/>
                  </a:ext>
                </a:extLst>
              </a:tr>
              <a:tr h="1078226">
                <a:tc>
                  <a:txBody>
                    <a:bodyPr/>
                    <a:lstStyle/>
                    <a:p>
                      <a:pPr algn="l" fontAlgn="t"/>
                      <a:r>
                        <a:rPr lang="en-IN" sz="1600">
                          <a:solidFill>
                            <a:srgbClr val="000000"/>
                          </a:solidFill>
                          <a:effectLst/>
                          <a:latin typeface="verdana" panose="020B0604030504040204" pitchFamily="34" charset="0"/>
                        </a:rPr>
                        <a:t>throws</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The "throws" keyword is used to declare exceptions. It doesn't throw an exception. It specifies that there may occur an exception in the method. It is always used with method signature.</a:t>
                      </a:r>
                    </a:p>
                  </a:txBody>
                  <a:tcPr marL="14291" marR="14291" marT="14291" marB="1429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921998206"/>
                  </a:ext>
                </a:extLst>
              </a:tr>
            </a:tbl>
          </a:graphicData>
        </a:graphic>
      </p:graphicFrame>
    </p:spTree>
    <p:extLst>
      <p:ext uri="{BB962C8B-B14F-4D97-AF65-F5344CB8AC3E}">
        <p14:creationId xmlns:p14="http://schemas.microsoft.com/office/powerpoint/2010/main" val="16283953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5B4BFB-3D10-422B-93BC-146F2ED2A5EE}"/>
              </a:ext>
            </a:extLst>
          </p:cNvPr>
          <p:cNvSpPr>
            <a:spLocks noGrp="1"/>
          </p:cNvSpPr>
          <p:nvPr>
            <p:ph type="title"/>
          </p:nvPr>
        </p:nvSpPr>
        <p:spPr/>
        <p:txBody>
          <a:bodyPr/>
          <a:lstStyle/>
          <a:p>
            <a:r>
              <a:rPr lang="en-IN" dirty="0"/>
              <a:t>Java try-catch block</a:t>
            </a:r>
          </a:p>
        </p:txBody>
      </p:sp>
      <p:sp>
        <p:nvSpPr>
          <p:cNvPr id="3" name="Content Placeholder 2">
            <a:extLst>
              <a:ext uri="{FF2B5EF4-FFF2-40B4-BE49-F238E27FC236}">
                <a16:creationId xmlns="" xmlns:a16="http://schemas.microsoft.com/office/drawing/2014/main" id="{CC7B09CF-7733-4358-A594-BE776C2F3DC5}"/>
              </a:ext>
            </a:extLst>
          </p:cNvPr>
          <p:cNvSpPr>
            <a:spLocks noGrp="1"/>
          </p:cNvSpPr>
          <p:nvPr>
            <p:ph idx="1"/>
          </p:nvPr>
        </p:nvSpPr>
        <p:spPr>
          <a:xfrm>
            <a:off x="1251678" y="1389893"/>
            <a:ext cx="10178322" cy="5296657"/>
          </a:xfrm>
        </p:spPr>
        <p:txBody>
          <a:bodyPr/>
          <a:lstStyle/>
          <a:p>
            <a:r>
              <a:rPr lang="en-US" dirty="0"/>
              <a:t>Java try block</a:t>
            </a:r>
          </a:p>
          <a:p>
            <a:r>
              <a:rPr lang="en-US" dirty="0"/>
              <a:t>Java try block is used to enclose the code that might throw an exception. It must be used within the method.</a:t>
            </a:r>
          </a:p>
          <a:p>
            <a:r>
              <a:rPr lang="en-US" dirty="0"/>
              <a:t>If an exception occurs at the particular statement of try block, the rest of the block code will not execute. So, it is recommended not to keeping the code in try block that will not throw an exception.</a:t>
            </a:r>
          </a:p>
          <a:p>
            <a:r>
              <a:rPr lang="en-US" dirty="0"/>
              <a:t>Java try block must be followed by either catch or finally block.</a:t>
            </a:r>
            <a:r>
              <a:rPr lang="en-IN" b="0" i="0" dirty="0">
                <a:solidFill>
                  <a:srgbClr val="610B4B"/>
                </a:solidFill>
                <a:effectLst/>
                <a:latin typeface="erdana"/>
              </a:rPr>
              <a:t> </a:t>
            </a:r>
          </a:p>
          <a:p>
            <a:r>
              <a:rPr lang="en-IN" b="0" i="0" dirty="0">
                <a:solidFill>
                  <a:srgbClr val="610B4B"/>
                </a:solidFill>
                <a:effectLst/>
                <a:latin typeface="erdana"/>
              </a:rPr>
              <a:t>Syntax of Java try-catch</a:t>
            </a:r>
          </a:p>
          <a:p>
            <a:pPr algn="l">
              <a:buFont typeface="+mj-lt"/>
              <a:buAutoNum type="arabicPeriod"/>
            </a:pPr>
            <a:r>
              <a:rPr lang="en-US" b="1" i="0" dirty="0">
                <a:solidFill>
                  <a:srgbClr val="006699"/>
                </a:solidFill>
                <a:effectLst/>
                <a:latin typeface="verdana" panose="020B0604030504040204" pitchFamily="34" charset="0"/>
              </a:rPr>
              <a:t>try</a:t>
            </a:r>
            <a:r>
              <a:rPr lang="en-US" b="0" i="0" dirty="0">
                <a:solidFill>
                  <a:srgbClr val="000000"/>
                </a:solidFill>
                <a:effectLst/>
                <a:latin typeface="verdana" panose="020B0604030504040204" pitchFamily="34" charset="0"/>
              </a:rPr>
              <a:t>{    </a:t>
            </a:r>
          </a:p>
          <a:p>
            <a:pPr algn="l">
              <a:buFont typeface="+mj-lt"/>
              <a:buAutoNum type="arabicPeriod"/>
            </a:pPr>
            <a:r>
              <a:rPr lang="en-US" b="0" i="0" dirty="0">
                <a:solidFill>
                  <a:srgbClr val="008200"/>
                </a:solidFill>
                <a:effectLst/>
                <a:latin typeface="verdana" panose="020B0604030504040204" pitchFamily="34" charset="0"/>
              </a:rPr>
              <a:t>//code that may throw an exception  </a:t>
            </a:r>
            <a:r>
              <a:rPr lang="en-US" b="0" i="0" dirty="0">
                <a:solidFill>
                  <a:srgbClr val="000000"/>
                </a:solidFill>
                <a:effectLst/>
                <a:latin typeface="verdana" panose="020B0604030504040204" pitchFamily="34" charset="0"/>
              </a:rPr>
              <a:t>  </a:t>
            </a:r>
          </a:p>
          <a:p>
            <a:pPr algn="l">
              <a:buFont typeface="+mj-lt"/>
              <a:buAutoNum type="arabicPeriod"/>
            </a:pPr>
            <a:r>
              <a:rPr lang="en-US" b="0" i="0" dirty="0">
                <a:solidFill>
                  <a:srgbClr val="000000"/>
                </a:solidFill>
                <a:effectLst/>
                <a:latin typeface="verdana" panose="020B0604030504040204" pitchFamily="34" charset="0"/>
              </a:rPr>
              <a:t>}</a:t>
            </a:r>
            <a:r>
              <a:rPr lang="en-US" b="1" i="0" dirty="0">
                <a:solidFill>
                  <a:srgbClr val="006699"/>
                </a:solidFill>
                <a:effectLst/>
                <a:latin typeface="verdana" panose="020B0604030504040204" pitchFamily="34" charset="0"/>
              </a:rPr>
              <a:t>catch</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Exception_class_Name</a:t>
            </a:r>
            <a:r>
              <a:rPr lang="en-US" b="0" i="0" dirty="0">
                <a:solidFill>
                  <a:srgbClr val="000000"/>
                </a:solidFill>
                <a:effectLst/>
                <a:latin typeface="verdana" panose="020B0604030504040204" pitchFamily="34" charset="0"/>
              </a:rPr>
              <a:t> ref)</a:t>
            </a:r>
          </a:p>
          <a:p>
            <a:pPr algn="l">
              <a:buFont typeface="+mj-lt"/>
              <a:buAutoNum type="arabicPeriod"/>
            </a:pPr>
            <a:r>
              <a:rPr lang="en-US" b="0" i="0" dirty="0">
                <a:solidFill>
                  <a:srgbClr val="000000"/>
                </a:solidFill>
                <a:effectLst/>
                <a:latin typeface="verdana" panose="020B0604030504040204" pitchFamily="34" charset="0"/>
              </a:rPr>
              <a:t>{}    </a:t>
            </a:r>
          </a:p>
          <a:p>
            <a:endParaRPr lang="en-IN" b="0" i="0" dirty="0">
              <a:solidFill>
                <a:srgbClr val="610B4B"/>
              </a:solidFill>
              <a:effectLst/>
              <a:latin typeface="erdana"/>
            </a:endParaRPr>
          </a:p>
          <a:p>
            <a:endParaRPr lang="en-IN" dirty="0"/>
          </a:p>
        </p:txBody>
      </p:sp>
    </p:spTree>
    <p:extLst>
      <p:ext uri="{BB962C8B-B14F-4D97-AF65-F5344CB8AC3E}">
        <p14:creationId xmlns:p14="http://schemas.microsoft.com/office/powerpoint/2010/main" val="871760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0B9893-1862-47E1-9C82-47E29980DEB5}"/>
              </a:ext>
            </a:extLst>
          </p:cNvPr>
          <p:cNvSpPr>
            <a:spLocks noGrp="1"/>
          </p:cNvSpPr>
          <p:nvPr>
            <p:ph type="title"/>
          </p:nvPr>
        </p:nvSpPr>
        <p:spPr/>
        <p:txBody>
          <a:bodyPr/>
          <a:lstStyle/>
          <a:p>
            <a:r>
              <a:rPr lang="en-IN" dirty="0"/>
              <a:t>Syntax of try-finally block</a:t>
            </a:r>
          </a:p>
        </p:txBody>
      </p:sp>
      <p:sp>
        <p:nvSpPr>
          <p:cNvPr id="3" name="Content Placeholder 2">
            <a:extLst>
              <a:ext uri="{FF2B5EF4-FFF2-40B4-BE49-F238E27FC236}">
                <a16:creationId xmlns="" xmlns:a16="http://schemas.microsoft.com/office/drawing/2014/main" id="{A93BE72A-4A20-437D-883E-DDA0633F551F}"/>
              </a:ext>
            </a:extLst>
          </p:cNvPr>
          <p:cNvSpPr>
            <a:spLocks noGrp="1"/>
          </p:cNvSpPr>
          <p:nvPr>
            <p:ph idx="1"/>
          </p:nvPr>
        </p:nvSpPr>
        <p:spPr>
          <a:xfrm>
            <a:off x="1380987" y="1632204"/>
            <a:ext cx="10178322" cy="3593591"/>
          </a:xfrm>
        </p:spPr>
        <p:txBody>
          <a:bodyPr/>
          <a:lstStyle/>
          <a:p>
            <a:pPr marL="0" indent="0">
              <a:buNone/>
            </a:pPr>
            <a:r>
              <a:rPr lang="en-US" dirty="0"/>
              <a:t>Try</a:t>
            </a:r>
          </a:p>
          <a:p>
            <a:pPr marL="0" indent="0">
              <a:buNone/>
            </a:pPr>
            <a:r>
              <a:rPr lang="en-US" dirty="0"/>
              <a:t>{    </a:t>
            </a:r>
          </a:p>
          <a:p>
            <a:pPr marL="0" indent="0">
              <a:buNone/>
            </a:pPr>
            <a:r>
              <a:rPr lang="en-US" dirty="0"/>
              <a:t>	//code that may throw an exception    </a:t>
            </a:r>
          </a:p>
          <a:p>
            <a:pPr marL="0" indent="0">
              <a:buNone/>
            </a:pPr>
            <a:r>
              <a:rPr lang="en-US" dirty="0"/>
              <a:t>}</a:t>
            </a:r>
          </a:p>
          <a:p>
            <a:pPr marL="0" indent="0">
              <a:buNone/>
            </a:pPr>
            <a:r>
              <a:rPr lang="en-US" dirty="0"/>
              <a:t> finally</a:t>
            </a:r>
          </a:p>
          <a:p>
            <a:pPr marL="0" indent="0">
              <a:buNone/>
            </a:pPr>
            <a:r>
              <a:rPr lang="en-US" dirty="0"/>
              <a:t>{</a:t>
            </a:r>
          </a:p>
          <a:p>
            <a:pPr marL="0" indent="0">
              <a:buNone/>
            </a:pPr>
            <a:r>
              <a:rPr lang="en-US" dirty="0"/>
              <a:t>}</a:t>
            </a:r>
          </a:p>
          <a:p>
            <a:endParaRPr lang="en-IN" dirty="0"/>
          </a:p>
        </p:txBody>
      </p:sp>
    </p:spTree>
    <p:extLst>
      <p:ext uri="{BB962C8B-B14F-4D97-AF65-F5344CB8AC3E}">
        <p14:creationId xmlns:p14="http://schemas.microsoft.com/office/powerpoint/2010/main" val="6013754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E03102-47B0-46FE-A2B7-8975C72F62F7}"/>
              </a:ext>
            </a:extLst>
          </p:cNvPr>
          <p:cNvSpPr>
            <a:spLocks noGrp="1"/>
          </p:cNvSpPr>
          <p:nvPr>
            <p:ph type="title"/>
          </p:nvPr>
        </p:nvSpPr>
        <p:spPr/>
        <p:txBody>
          <a:bodyPr>
            <a:normAutofit fontScale="90000"/>
          </a:bodyPr>
          <a:lstStyle/>
          <a:p>
            <a:r>
              <a:rPr lang="en-US" b="0" i="0" dirty="0">
                <a:solidFill>
                  <a:srgbClr val="610B38"/>
                </a:solidFill>
                <a:effectLst/>
                <a:latin typeface="erdana"/>
              </a:rPr>
              <a:t>Internal working of java try-catch block</a:t>
            </a:r>
            <a:br>
              <a:rPr lang="en-US" b="0" i="0" dirty="0">
                <a:solidFill>
                  <a:srgbClr val="610B38"/>
                </a:solidFill>
                <a:effectLst/>
                <a:latin typeface="erdana"/>
              </a:rPr>
            </a:br>
            <a:endParaRPr lang="en-IN" dirty="0"/>
          </a:p>
        </p:txBody>
      </p:sp>
      <p:pic>
        <p:nvPicPr>
          <p:cNvPr id="4" name="Content Placeholder 3">
            <a:extLst>
              <a:ext uri="{FF2B5EF4-FFF2-40B4-BE49-F238E27FC236}">
                <a16:creationId xmlns="" xmlns:a16="http://schemas.microsoft.com/office/drawing/2014/main" id="{72441E0C-4AFB-418F-A28A-3FD3F0E3CBCE}"/>
              </a:ext>
            </a:extLst>
          </p:cNvPr>
          <p:cNvPicPr>
            <a:picLocks noGrp="1" noChangeAspect="1"/>
          </p:cNvPicPr>
          <p:nvPr>
            <p:ph idx="1"/>
          </p:nvPr>
        </p:nvPicPr>
        <p:blipFill>
          <a:blip r:embed="rId2"/>
          <a:stretch>
            <a:fillRect/>
          </a:stretch>
        </p:blipFill>
        <p:spPr>
          <a:xfrm>
            <a:off x="1676400" y="1733550"/>
            <a:ext cx="9010649" cy="4972051"/>
          </a:xfrm>
          <a:prstGeom prst="rect">
            <a:avLst/>
          </a:prstGeom>
        </p:spPr>
      </p:pic>
    </p:spTree>
    <p:extLst>
      <p:ext uri="{BB962C8B-B14F-4D97-AF65-F5344CB8AC3E}">
        <p14:creationId xmlns:p14="http://schemas.microsoft.com/office/powerpoint/2010/main" val="10788184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5BD8C5-DD61-4A71-9799-4D38B6012694}"/>
              </a:ext>
            </a:extLst>
          </p:cNvPr>
          <p:cNvSpPr>
            <a:spLocks noGrp="1"/>
          </p:cNvSpPr>
          <p:nvPr>
            <p:ph type="title"/>
          </p:nvPr>
        </p:nvSpPr>
        <p:spPr>
          <a:xfrm>
            <a:off x="1251678" y="382385"/>
            <a:ext cx="10178322" cy="1261688"/>
          </a:xfrm>
        </p:spPr>
        <p:txBody>
          <a:bodyPr>
            <a:normAutofit fontScale="90000"/>
          </a:bodyPr>
          <a:lstStyle/>
          <a:p>
            <a:r>
              <a:rPr lang="en-US" b="0" i="0" dirty="0">
                <a:solidFill>
                  <a:srgbClr val="610B38"/>
                </a:solidFill>
                <a:effectLst/>
                <a:latin typeface="erdana"/>
              </a:rPr>
              <a:t>Internal working of java try-catch block</a:t>
            </a:r>
            <a:endParaRPr lang="en-IN" dirty="0"/>
          </a:p>
        </p:txBody>
      </p:sp>
      <p:sp>
        <p:nvSpPr>
          <p:cNvPr id="3" name="Content Placeholder 2">
            <a:extLst>
              <a:ext uri="{FF2B5EF4-FFF2-40B4-BE49-F238E27FC236}">
                <a16:creationId xmlns="" xmlns:a16="http://schemas.microsoft.com/office/drawing/2014/main" id="{713D1BFC-97CC-4977-91C0-C2728172FD45}"/>
              </a:ext>
            </a:extLst>
          </p:cNvPr>
          <p:cNvSpPr>
            <a:spLocks noGrp="1"/>
          </p:cNvSpPr>
          <p:nvPr>
            <p:ph idx="1"/>
          </p:nvPr>
        </p:nvSpPr>
        <p:spPr>
          <a:xfrm>
            <a:off x="1197087" y="1977272"/>
            <a:ext cx="10307976" cy="4655539"/>
          </a:xfrm>
        </p:spPr>
        <p:txBody>
          <a:bodyPr>
            <a:normAutofit lnSpcReduction="10000"/>
          </a:bodyPr>
          <a:lstStyle/>
          <a:p>
            <a:pPr algn="l"/>
            <a:r>
              <a:rPr lang="en-US" b="0" i="0" dirty="0">
                <a:solidFill>
                  <a:srgbClr val="000000"/>
                </a:solidFill>
                <a:effectLst/>
                <a:latin typeface="verdana" panose="020B0604030504040204" pitchFamily="34" charset="0"/>
              </a:rPr>
              <a:t>The JVM firstly checks whether the exception is handled or not. If exception is not handled, JVM provides a default exception handler that performs the following tasks</a:t>
            </a:r>
            <a:r>
              <a:rPr lang="en-US" b="0" i="0" dirty="0" smtClean="0">
                <a:solidFill>
                  <a:srgbClr val="000000"/>
                </a:solidFill>
                <a:effectLst/>
                <a:latin typeface="verdana" panose="020B0604030504040204" pitchFamily="34" charset="0"/>
              </a:rPr>
              <a:t>:</a:t>
            </a:r>
          </a:p>
          <a:p>
            <a:pPr algn="l"/>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Prints out exception description</a:t>
            </a:r>
            <a:r>
              <a:rPr lang="en-US" b="0" dirty="0" smtClean="0">
                <a:solidFill>
                  <a:srgbClr val="000000"/>
                </a:solidFill>
                <a:effectLst/>
                <a:latin typeface="verdana" panose="020B0604030504040204" pitchFamily="34" charset="0"/>
              </a:rPr>
              <a:t>.</a:t>
            </a:r>
          </a:p>
          <a:p>
            <a:pPr algn="l">
              <a:buFont typeface="Arial" panose="020B0604020202020204" pitchFamily="34" charset="0"/>
              <a:buChar char="•"/>
            </a:pP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Prints the stack trace (Hierarchy of methods where the exception occurred</a:t>
            </a:r>
            <a:r>
              <a:rPr lang="en-US" b="0" dirty="0" smtClean="0">
                <a:solidFill>
                  <a:srgbClr val="000000"/>
                </a:solidFill>
                <a:effectLst/>
                <a:latin typeface="verdana" panose="020B0604030504040204" pitchFamily="34" charset="0"/>
              </a:rPr>
              <a:t>).</a:t>
            </a:r>
          </a:p>
          <a:p>
            <a:pPr algn="l">
              <a:buFont typeface="Arial" panose="020B0604020202020204" pitchFamily="34" charset="0"/>
              <a:buChar char="•"/>
            </a:pPr>
            <a:endParaRPr lang="en-US" b="0" dirty="0">
              <a:solidFill>
                <a:srgbClr val="000000"/>
              </a:solidFill>
              <a:effectLst/>
              <a:latin typeface="verdana" panose="020B0604030504040204" pitchFamily="34" charset="0"/>
            </a:endParaRPr>
          </a:p>
          <a:p>
            <a:pPr algn="l">
              <a:buFont typeface="Arial" panose="020B0604020202020204" pitchFamily="34" charset="0"/>
              <a:buChar char="•"/>
            </a:pPr>
            <a:r>
              <a:rPr lang="en-US" b="0" dirty="0">
                <a:solidFill>
                  <a:srgbClr val="000000"/>
                </a:solidFill>
                <a:effectLst/>
                <a:latin typeface="verdana" panose="020B0604030504040204" pitchFamily="34" charset="0"/>
              </a:rPr>
              <a:t>Causes the program to terminate</a:t>
            </a:r>
            <a:r>
              <a:rPr lang="en-US" b="0" dirty="0" smtClean="0">
                <a:solidFill>
                  <a:srgbClr val="000000"/>
                </a:solidFill>
                <a:effectLst/>
                <a:latin typeface="verdana" panose="020B0604030504040204" pitchFamily="34" charset="0"/>
              </a:rPr>
              <a:t>.</a:t>
            </a:r>
          </a:p>
          <a:p>
            <a:pPr algn="l">
              <a:buFont typeface="Arial" panose="020B0604020202020204" pitchFamily="34" charset="0"/>
              <a:buChar char="•"/>
            </a:pPr>
            <a:endParaRPr lang="en-US" b="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But if exception is handled by the application programmer, normal flow of the application is maintained i.e. rest of the code is executed.</a:t>
            </a:r>
          </a:p>
          <a:p>
            <a:endParaRPr lang="en-IN" dirty="0"/>
          </a:p>
        </p:txBody>
      </p:sp>
    </p:spTree>
    <p:extLst>
      <p:ext uri="{BB962C8B-B14F-4D97-AF65-F5344CB8AC3E}">
        <p14:creationId xmlns:p14="http://schemas.microsoft.com/office/powerpoint/2010/main" val="1945804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2DF095-BD63-4372-9E8C-03EB4590791A}"/>
              </a:ext>
            </a:extLst>
          </p:cNvPr>
          <p:cNvSpPr>
            <a:spLocks noGrp="1"/>
          </p:cNvSpPr>
          <p:nvPr>
            <p:ph type="title"/>
          </p:nvPr>
        </p:nvSpPr>
        <p:spPr/>
        <p:txBody>
          <a:bodyPr>
            <a:normAutofit fontScale="90000"/>
          </a:bodyPr>
          <a:lstStyle/>
          <a:p>
            <a:r>
              <a:rPr lang="en-IN" b="0" i="0" dirty="0">
                <a:solidFill>
                  <a:srgbClr val="610B38"/>
                </a:solidFill>
                <a:effectLst/>
                <a:latin typeface="erdana"/>
              </a:rPr>
              <a:t>Problem without exception handling</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CC2571C8-9C01-48BC-B2C3-A9253262C064}"/>
              </a:ext>
            </a:extLst>
          </p:cNvPr>
          <p:cNvSpPr>
            <a:spLocks noGrp="1"/>
          </p:cNvSpPr>
          <p:nvPr>
            <p:ph idx="1"/>
          </p:nvPr>
        </p:nvSpPr>
        <p:spPr>
          <a:xfrm>
            <a:off x="1100029" y="1788908"/>
            <a:ext cx="10651761" cy="4735833"/>
          </a:xfrm>
        </p:spPr>
        <p:txBody>
          <a:bodyPr>
            <a:normAutofit fontScale="92500" lnSpcReduction="20000"/>
          </a:bodyPr>
          <a:lstStyle/>
          <a:p>
            <a:r>
              <a:rPr lang="en-US" b="0" i="0" dirty="0">
                <a:solidFill>
                  <a:srgbClr val="000000"/>
                </a:solidFill>
                <a:effectLst/>
                <a:latin typeface="verdana" panose="020B0604030504040204" pitchFamily="34" charset="0"/>
              </a:rPr>
              <a:t>Let's try to understand the problem if we don't use a try-catch block.</a:t>
            </a:r>
          </a:p>
          <a:p>
            <a:pPr marL="0" indent="0">
              <a:buNone/>
            </a:pPr>
            <a:r>
              <a:rPr lang="en-IN" b="0" i="0" dirty="0">
                <a:solidFill>
                  <a:srgbClr val="610B4B"/>
                </a:solidFill>
                <a:effectLst/>
                <a:latin typeface="erdana"/>
              </a:rPr>
              <a:t>Example 1</a:t>
            </a:r>
          </a:p>
          <a:p>
            <a:pPr marL="0" indent="0">
              <a:buNone/>
            </a:pPr>
            <a:r>
              <a:rPr lang="en-US" dirty="0"/>
              <a:t>public class TryCatchExample1  {  </a:t>
            </a:r>
          </a:p>
          <a:p>
            <a:pPr marL="0" indent="0">
              <a:buNone/>
            </a:pPr>
            <a:r>
              <a:rPr lang="en-US" dirty="0"/>
              <a:t>     public static void main(String[] </a:t>
            </a:r>
            <a:r>
              <a:rPr lang="en-US" dirty="0" err="1"/>
              <a:t>args</a:t>
            </a:r>
            <a:r>
              <a:rPr lang="en-US" dirty="0"/>
              <a:t>) {  </a:t>
            </a:r>
          </a:p>
          <a:p>
            <a:pPr marL="0" indent="0">
              <a:buNone/>
            </a:pPr>
            <a:r>
              <a:rPr lang="en-US" dirty="0"/>
              <a:t>     int data=50/0;         //may throw exception   </a:t>
            </a:r>
          </a:p>
          <a:p>
            <a:pPr marL="0" indent="0">
              <a:buNone/>
            </a:pPr>
            <a:r>
              <a:rPr lang="en-US" dirty="0"/>
              <a:t>      </a:t>
            </a:r>
            <a:r>
              <a:rPr lang="en-US" dirty="0" err="1"/>
              <a:t>System.out.println</a:t>
            </a:r>
            <a:r>
              <a:rPr lang="en-US" dirty="0"/>
              <a:t>("rest of the code");  </a:t>
            </a:r>
          </a:p>
          <a:p>
            <a:pPr marL="0" indent="0">
              <a:buNone/>
            </a:pPr>
            <a:r>
              <a:rPr lang="en-US" dirty="0"/>
              <a:t>       }  </a:t>
            </a:r>
          </a:p>
          <a:p>
            <a:pPr marL="0" indent="0">
              <a:buNone/>
            </a:pPr>
            <a:r>
              <a:rPr lang="en-US" dirty="0"/>
              <a:t>} </a:t>
            </a:r>
          </a:p>
          <a:p>
            <a:r>
              <a:rPr lang="en-US" dirty="0"/>
              <a:t>Output:</a:t>
            </a:r>
          </a:p>
          <a:p>
            <a:r>
              <a:rPr lang="en-US" dirty="0"/>
              <a:t>Exception in thread "main" </a:t>
            </a:r>
            <a:r>
              <a:rPr lang="en-US" dirty="0" err="1"/>
              <a:t>java.lang.ArithmeticException</a:t>
            </a:r>
            <a:r>
              <a:rPr lang="en-US" dirty="0"/>
              <a:t>: / by zero</a:t>
            </a:r>
          </a:p>
          <a:p>
            <a:pPr algn="l"/>
            <a:r>
              <a:rPr lang="en-US" b="0" i="0" dirty="0">
                <a:solidFill>
                  <a:srgbClr val="000000"/>
                </a:solidFill>
                <a:effectLst/>
                <a:latin typeface="verdana" panose="020B0604030504040204" pitchFamily="34" charset="0"/>
              </a:rPr>
              <a:t>As displayed in the above example, the </a:t>
            </a:r>
            <a:r>
              <a:rPr lang="en-US" b="1" i="0" dirty="0">
                <a:solidFill>
                  <a:srgbClr val="000000"/>
                </a:solidFill>
                <a:effectLst/>
                <a:latin typeface="verdana" panose="020B0604030504040204" pitchFamily="34" charset="0"/>
              </a:rPr>
              <a:t>rest of the code</a:t>
            </a:r>
            <a:r>
              <a:rPr lang="en-US" b="0" i="0" dirty="0">
                <a:solidFill>
                  <a:srgbClr val="000000"/>
                </a:solidFill>
                <a:effectLst/>
                <a:latin typeface="verdana" panose="020B0604030504040204" pitchFamily="34" charset="0"/>
              </a:rPr>
              <a:t> is not executed (in such case, the </a:t>
            </a:r>
            <a:r>
              <a:rPr lang="en-US" b="1" i="0" dirty="0">
                <a:solidFill>
                  <a:srgbClr val="000000"/>
                </a:solidFill>
                <a:effectLst/>
                <a:latin typeface="verdana" panose="020B0604030504040204" pitchFamily="34" charset="0"/>
              </a:rPr>
              <a:t>rest of the code</a:t>
            </a:r>
            <a:r>
              <a:rPr lang="en-US" b="0" i="0" dirty="0">
                <a:solidFill>
                  <a:srgbClr val="000000"/>
                </a:solidFill>
                <a:effectLst/>
                <a:latin typeface="verdana" panose="020B0604030504040204" pitchFamily="34" charset="0"/>
              </a:rPr>
              <a:t> statement is not printed).</a:t>
            </a:r>
          </a:p>
          <a:p>
            <a:pPr algn="l"/>
            <a:r>
              <a:rPr lang="en-US" b="0" i="0" dirty="0">
                <a:solidFill>
                  <a:srgbClr val="000000"/>
                </a:solidFill>
                <a:effectLst/>
                <a:latin typeface="verdana" panose="020B0604030504040204" pitchFamily="34" charset="0"/>
              </a:rPr>
              <a:t>There can be 100 lines of code after exception. So all the code after exception will not be executed.</a:t>
            </a:r>
          </a:p>
          <a:p>
            <a:endParaRPr lang="en-IN" dirty="0"/>
          </a:p>
        </p:txBody>
      </p:sp>
    </p:spTree>
    <p:extLst>
      <p:ext uri="{BB962C8B-B14F-4D97-AF65-F5344CB8AC3E}">
        <p14:creationId xmlns:p14="http://schemas.microsoft.com/office/powerpoint/2010/main" val="32521929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81289E-1664-4EBB-86C6-B3B6129A9C4F}"/>
              </a:ext>
            </a:extLst>
          </p:cNvPr>
          <p:cNvSpPr>
            <a:spLocks noGrp="1"/>
          </p:cNvSpPr>
          <p:nvPr>
            <p:ph type="title"/>
          </p:nvPr>
        </p:nvSpPr>
        <p:spPr>
          <a:xfrm>
            <a:off x="1251678" y="382385"/>
            <a:ext cx="10178322" cy="707506"/>
          </a:xfrm>
        </p:spPr>
        <p:txBody>
          <a:bodyPr>
            <a:normAutofit fontScale="90000"/>
          </a:bodyPr>
          <a:lstStyle/>
          <a:p>
            <a:r>
              <a:rPr lang="en-IN" b="0" i="0" dirty="0">
                <a:solidFill>
                  <a:srgbClr val="610B38"/>
                </a:solidFill>
                <a:effectLst/>
                <a:latin typeface="erdana"/>
              </a:rPr>
              <a:t>Solution by exception handling</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ECDC58E4-E9A1-49C9-AC76-EC00D700AC4F}"/>
              </a:ext>
            </a:extLst>
          </p:cNvPr>
          <p:cNvSpPr>
            <a:spLocks noGrp="1"/>
          </p:cNvSpPr>
          <p:nvPr>
            <p:ph sz="half" idx="1"/>
          </p:nvPr>
        </p:nvSpPr>
        <p:spPr>
          <a:xfrm>
            <a:off x="1139124" y="2156565"/>
            <a:ext cx="4800600" cy="3619500"/>
          </a:xfrm>
        </p:spPr>
        <p:txBody>
          <a:bodyPr>
            <a:noAutofit/>
          </a:bodyPr>
          <a:lstStyle/>
          <a:p>
            <a:pPr algn="l">
              <a:buFont typeface="+mj-lt"/>
              <a:buAutoNum type="arabicPeriod"/>
            </a:pPr>
            <a:r>
              <a:rPr lang="en-IN" sz="1400" b="1" i="0" dirty="0">
                <a:solidFill>
                  <a:srgbClr val="006699"/>
                </a:solidFill>
                <a:effectLst/>
                <a:latin typeface="verdana" panose="020B0604030504040204" pitchFamily="34" charset="0"/>
              </a:rPr>
              <a:t>public</a:t>
            </a: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class</a:t>
            </a:r>
            <a:r>
              <a:rPr lang="en-IN" sz="1400" b="0" i="0" dirty="0">
                <a:solidFill>
                  <a:srgbClr val="000000"/>
                </a:solidFill>
                <a:effectLst/>
                <a:latin typeface="verdana" panose="020B0604030504040204" pitchFamily="34" charset="0"/>
              </a:rPr>
              <a:t> Test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public</a:t>
            </a: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static</a:t>
            </a: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void</a:t>
            </a:r>
            <a:r>
              <a:rPr lang="en-IN" sz="1400" b="0" i="0" dirty="0">
                <a:solidFill>
                  <a:srgbClr val="000000"/>
                </a:solidFill>
                <a:effectLst/>
                <a:latin typeface="verdana" panose="020B0604030504040204" pitchFamily="34" charset="0"/>
              </a:rPr>
              <a:t> main(String[] </a:t>
            </a:r>
            <a:r>
              <a:rPr lang="en-IN" sz="1400" b="0" i="0" dirty="0" err="1">
                <a:solidFill>
                  <a:srgbClr val="000000"/>
                </a:solidFill>
                <a:effectLst/>
                <a:latin typeface="verdana" panose="020B0604030504040204" pitchFamily="34" charset="0"/>
              </a:rPr>
              <a:t>args</a:t>
            </a: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try</a:t>
            </a:r>
            <a:r>
              <a:rPr lang="en-IN" sz="1400" b="0" i="0" dirty="0">
                <a:solidFill>
                  <a:srgbClr val="000000"/>
                </a:solidFill>
                <a:effectLst/>
                <a:latin typeface="verdana" panose="020B0604030504040204" pitchFamily="34" charset="0"/>
              </a:rPr>
              <a:t>  </a:t>
            </a:r>
          </a:p>
          <a:p>
            <a:pPr algn="l">
              <a:buFont typeface="+mj-lt"/>
              <a:buAutoNum type="arabicPeriod"/>
            </a:pP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int</a:t>
            </a:r>
            <a:r>
              <a:rPr lang="en-IN" sz="1400" b="0" i="0" dirty="0">
                <a:solidFill>
                  <a:srgbClr val="000000"/>
                </a:solidFill>
                <a:effectLst/>
                <a:latin typeface="verdana" panose="020B0604030504040204" pitchFamily="34" charset="0"/>
              </a:rPr>
              <a:t> data=</a:t>
            </a:r>
            <a:r>
              <a:rPr lang="en-IN" sz="1400" b="0" i="0" dirty="0">
                <a:solidFill>
                  <a:srgbClr val="C00000"/>
                </a:solidFill>
                <a:effectLst/>
                <a:latin typeface="verdana" panose="020B0604030504040204" pitchFamily="34" charset="0"/>
              </a:rPr>
              <a:t>50</a:t>
            </a:r>
            <a:r>
              <a:rPr lang="en-IN" sz="1400" b="0" i="0" dirty="0">
                <a:solidFill>
                  <a:srgbClr val="000000"/>
                </a:solidFill>
                <a:effectLst/>
                <a:latin typeface="verdana" panose="020B0604030504040204" pitchFamily="34" charset="0"/>
              </a:rPr>
              <a:t>/</a:t>
            </a:r>
            <a:r>
              <a:rPr lang="en-IN" sz="1400" b="0" i="0" dirty="0">
                <a:solidFill>
                  <a:srgbClr val="C00000"/>
                </a:solidFill>
                <a:effectLst/>
                <a:latin typeface="verdana" panose="020B0604030504040204" pitchFamily="34" charset="0"/>
              </a:rPr>
              <a:t>0</a:t>
            </a:r>
            <a:r>
              <a:rPr lang="en-IN" sz="1400" b="0" i="0" dirty="0">
                <a:solidFill>
                  <a:srgbClr val="000000"/>
                </a:solidFill>
                <a:effectLst/>
                <a:latin typeface="verdana" panose="020B0604030504040204" pitchFamily="34" charset="0"/>
              </a:rPr>
              <a:t>; </a:t>
            </a:r>
            <a:r>
              <a:rPr lang="en-IN" sz="1400" b="0" i="0" dirty="0">
                <a:solidFill>
                  <a:srgbClr val="008200"/>
                </a:solidFill>
                <a:effectLst/>
                <a:latin typeface="verdana" panose="020B0604030504040204" pitchFamily="34" charset="0"/>
              </a:rPr>
              <a:t>//may throw exception </a:t>
            </a:r>
            <a:r>
              <a:rPr lang="en-IN" sz="1400" b="0" i="0" dirty="0">
                <a:solidFill>
                  <a:srgbClr val="000000"/>
                </a:solidFill>
                <a:effectLst/>
                <a:latin typeface="verdana" panose="020B0604030504040204" pitchFamily="34" charset="0"/>
              </a:rPr>
              <a:t>  </a:t>
            </a:r>
          </a:p>
          <a:p>
            <a:pPr algn="l">
              <a:buFont typeface="+mj-lt"/>
              <a:buAutoNum type="arabicPeriod"/>
            </a:pP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0" i="0" dirty="0">
                <a:solidFill>
                  <a:srgbClr val="008200"/>
                </a:solidFill>
                <a:effectLst/>
                <a:latin typeface="verdana" panose="020B0604030504040204" pitchFamily="34" charset="0"/>
              </a:rPr>
              <a:t>//handling the exception</a:t>
            </a:r>
            <a:r>
              <a:rPr lang="en-IN" sz="1400" b="0" i="0" dirty="0">
                <a:solidFill>
                  <a:srgbClr val="000000"/>
                </a:solidFill>
                <a:effectLst/>
                <a:latin typeface="verdana" panose="020B0604030504040204" pitchFamily="34" charset="0"/>
              </a:rPr>
              <a:t>  </a:t>
            </a:r>
          </a:p>
          <a:p>
            <a:pPr algn="l">
              <a:buFont typeface="+mj-lt"/>
              <a:buAutoNum type="arabicPeriod"/>
            </a:pPr>
            <a:r>
              <a:rPr lang="en-IN" sz="1400" b="0" i="0" dirty="0">
                <a:solidFill>
                  <a:srgbClr val="000000"/>
                </a:solidFill>
                <a:effectLst/>
                <a:latin typeface="verdana" panose="020B0604030504040204" pitchFamily="34" charset="0"/>
              </a:rPr>
              <a:t>        </a:t>
            </a:r>
            <a:r>
              <a:rPr lang="en-IN" sz="1400" b="1" i="0" dirty="0">
                <a:solidFill>
                  <a:srgbClr val="006699"/>
                </a:solidFill>
                <a:effectLst/>
                <a:latin typeface="verdana" panose="020B0604030504040204" pitchFamily="34" charset="0"/>
              </a:rPr>
              <a:t>catch</a:t>
            </a:r>
            <a:r>
              <a:rPr lang="en-IN" sz="1400" b="0" i="0" dirty="0">
                <a:solidFill>
                  <a:srgbClr val="000000"/>
                </a:solidFill>
                <a:effectLst/>
                <a:latin typeface="verdana" panose="020B0604030504040204" pitchFamily="34" charset="0"/>
              </a:rPr>
              <a:t>(</a:t>
            </a:r>
            <a:r>
              <a:rPr lang="en-IN" sz="1400" b="0" i="0" dirty="0" err="1">
                <a:solidFill>
                  <a:srgbClr val="000000"/>
                </a:solidFill>
                <a:effectLst/>
                <a:latin typeface="verdana" panose="020B0604030504040204" pitchFamily="34" charset="0"/>
              </a:rPr>
              <a:t>ArithmeticException</a:t>
            </a:r>
            <a:r>
              <a:rPr lang="en-IN" sz="1400" b="0" i="0" dirty="0">
                <a:solidFill>
                  <a:srgbClr val="000000"/>
                </a:solidFill>
                <a:effectLst/>
                <a:latin typeface="verdana" panose="020B0604030504040204" pitchFamily="34" charset="0"/>
              </a:rPr>
              <a:t> e)  </a:t>
            </a:r>
          </a:p>
          <a:p>
            <a:pPr algn="l">
              <a:buFont typeface="+mj-lt"/>
              <a:buAutoNum type="arabicPeriod"/>
            </a:pP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0" i="0" dirty="0" err="1">
                <a:solidFill>
                  <a:srgbClr val="000000"/>
                </a:solidFill>
                <a:effectLst/>
                <a:latin typeface="verdana" panose="020B0604030504040204" pitchFamily="34" charset="0"/>
              </a:rPr>
              <a:t>System.out.println</a:t>
            </a:r>
            <a:r>
              <a:rPr lang="en-IN" sz="1400" b="0" i="0" dirty="0">
                <a:solidFill>
                  <a:srgbClr val="000000"/>
                </a:solidFill>
                <a:effectLst/>
                <a:latin typeface="verdana" panose="020B0604030504040204" pitchFamily="34" charset="0"/>
              </a:rPr>
              <a:t>(e);  </a:t>
            </a:r>
          </a:p>
          <a:p>
            <a:pPr algn="l">
              <a:buFont typeface="+mj-lt"/>
              <a:buAutoNum type="arabicPeriod"/>
            </a:pP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a:t>
            </a:r>
            <a:r>
              <a:rPr lang="en-IN" sz="1400" b="0" i="0" dirty="0" err="1">
                <a:solidFill>
                  <a:srgbClr val="000000"/>
                </a:solidFill>
                <a:effectLst/>
                <a:latin typeface="verdana" panose="020B0604030504040204" pitchFamily="34" charset="0"/>
              </a:rPr>
              <a:t>System.out.println</a:t>
            </a:r>
            <a:r>
              <a:rPr lang="en-IN" sz="1400" b="0" i="0" dirty="0">
                <a:solidFill>
                  <a:srgbClr val="000000"/>
                </a:solidFill>
                <a:effectLst/>
                <a:latin typeface="verdana" panose="020B0604030504040204" pitchFamily="34" charset="0"/>
              </a:rPr>
              <a:t>(</a:t>
            </a:r>
            <a:r>
              <a:rPr lang="en-IN" sz="1400" b="0" i="0" dirty="0">
                <a:solidFill>
                  <a:srgbClr val="0000FF"/>
                </a:solidFill>
                <a:effectLst/>
                <a:latin typeface="verdana" panose="020B0604030504040204" pitchFamily="34" charset="0"/>
              </a:rPr>
              <a:t>"rest of the code"</a:t>
            </a:r>
            <a:r>
              <a:rPr lang="en-IN" sz="1400" b="0" i="0" dirty="0">
                <a:solidFill>
                  <a:srgbClr val="000000"/>
                </a:solidFill>
                <a:effectLst/>
                <a:latin typeface="verdana" panose="020B0604030504040204" pitchFamily="34" charset="0"/>
              </a:rPr>
              <a:t>);  </a:t>
            </a:r>
          </a:p>
          <a:p>
            <a:pPr algn="l">
              <a:buFont typeface="+mj-lt"/>
              <a:buAutoNum type="arabicPeriod"/>
            </a:pPr>
            <a:r>
              <a:rPr lang="en-IN" sz="1400" b="0" i="0" dirty="0">
                <a:solidFill>
                  <a:srgbClr val="000000"/>
                </a:solidFill>
                <a:effectLst/>
                <a:latin typeface="verdana" panose="020B0604030504040204" pitchFamily="34" charset="0"/>
              </a:rPr>
              <a:t>    }  </a:t>
            </a:r>
          </a:p>
          <a:p>
            <a:pPr algn="l">
              <a:buFont typeface="+mj-lt"/>
              <a:buAutoNum type="arabicPeriod"/>
            </a:pPr>
            <a:r>
              <a:rPr lang="en-IN" sz="1400" b="0" i="0" dirty="0">
                <a:solidFill>
                  <a:srgbClr val="000000"/>
                </a:solidFill>
                <a:effectLst/>
                <a:latin typeface="verdana" panose="020B0604030504040204" pitchFamily="34" charset="0"/>
              </a:rPr>
              <a:t>     }  </a:t>
            </a:r>
          </a:p>
        </p:txBody>
      </p:sp>
      <p:sp>
        <p:nvSpPr>
          <p:cNvPr id="5" name="Content Placeholder 4">
            <a:extLst>
              <a:ext uri="{FF2B5EF4-FFF2-40B4-BE49-F238E27FC236}">
                <a16:creationId xmlns="" xmlns:a16="http://schemas.microsoft.com/office/drawing/2014/main" id="{15280700-F793-4980-AD0E-20D406DCEEC5}"/>
              </a:ext>
            </a:extLst>
          </p:cNvPr>
          <p:cNvSpPr>
            <a:spLocks noGrp="1"/>
          </p:cNvSpPr>
          <p:nvPr>
            <p:ph sz="half" idx="2"/>
          </p:nvPr>
        </p:nvSpPr>
        <p:spPr>
          <a:xfrm>
            <a:off x="6930025" y="2066921"/>
            <a:ext cx="4800600" cy="3619500"/>
          </a:xfrm>
        </p:spPr>
        <p:txBody>
          <a:bodyPr/>
          <a:lstStyle/>
          <a:p>
            <a:r>
              <a:rPr lang="en-IN" sz="2000" b="1" i="0" dirty="0">
                <a:effectLst/>
                <a:latin typeface="verdana" panose="020B0604030504040204" pitchFamily="34" charset="0"/>
              </a:rPr>
              <a:t>Output:</a:t>
            </a:r>
          </a:p>
          <a:p>
            <a:r>
              <a:rPr lang="en-US" sz="2000" dirty="0" err="1"/>
              <a:t>java.lang.ArithmeticException</a:t>
            </a:r>
            <a:r>
              <a:rPr lang="en-US" sz="2000" dirty="0"/>
              <a:t>: / by zero</a:t>
            </a:r>
          </a:p>
          <a:p>
            <a:r>
              <a:rPr lang="en-US" sz="2000" dirty="0"/>
              <a:t>rest of the code</a:t>
            </a:r>
          </a:p>
          <a:p>
            <a:r>
              <a:rPr lang="en-US" sz="2000" b="0" i="0" dirty="0">
                <a:solidFill>
                  <a:srgbClr val="000000"/>
                </a:solidFill>
                <a:effectLst/>
                <a:latin typeface="verdana" panose="020B0604030504040204" pitchFamily="34" charset="0"/>
              </a:rPr>
              <a:t>Now, as displayed in the above example, the </a:t>
            </a:r>
            <a:r>
              <a:rPr lang="en-US" sz="2000" b="1" i="0" dirty="0">
                <a:effectLst/>
                <a:latin typeface="verdana" panose="020B0604030504040204" pitchFamily="34" charset="0"/>
              </a:rPr>
              <a:t>rest of the code</a:t>
            </a:r>
            <a:r>
              <a:rPr lang="en-US" sz="2000" b="0" i="0" dirty="0">
                <a:solidFill>
                  <a:srgbClr val="000000"/>
                </a:solidFill>
                <a:effectLst/>
                <a:latin typeface="verdana" panose="020B0604030504040204" pitchFamily="34" charset="0"/>
              </a:rPr>
              <a:t> is executed, i.e., the </a:t>
            </a:r>
            <a:r>
              <a:rPr lang="en-US" sz="2000" b="1" i="0" dirty="0">
                <a:effectLst/>
                <a:latin typeface="verdana" panose="020B0604030504040204" pitchFamily="34" charset="0"/>
              </a:rPr>
              <a:t>rest of the code</a:t>
            </a:r>
            <a:r>
              <a:rPr lang="en-US" sz="2000" b="0" i="0" dirty="0">
                <a:solidFill>
                  <a:srgbClr val="000000"/>
                </a:solidFill>
                <a:effectLst/>
                <a:latin typeface="verdana" panose="020B0604030504040204" pitchFamily="34" charset="0"/>
              </a:rPr>
              <a:t> statement is printed.</a:t>
            </a:r>
            <a:endParaRPr lang="en-IN" sz="2000" dirty="0"/>
          </a:p>
          <a:p>
            <a:endParaRPr lang="en-IN" dirty="0"/>
          </a:p>
        </p:txBody>
      </p:sp>
    </p:spTree>
    <p:extLst>
      <p:ext uri="{BB962C8B-B14F-4D97-AF65-F5344CB8AC3E}">
        <p14:creationId xmlns:p14="http://schemas.microsoft.com/office/powerpoint/2010/main" val="27528689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 xmlns:a16="http://schemas.microsoft.com/office/drawing/2014/main" id="{4CE9E3A6-6D47-4147-B621-A2893875DE51}"/>
              </a:ext>
            </a:extLst>
          </p:cNvPr>
          <p:cNvSpPr>
            <a:spLocks noGrp="1" noChangeArrowheads="1"/>
          </p:cNvSpPr>
          <p:nvPr>
            <p:ph type="title"/>
          </p:nvPr>
        </p:nvSpPr>
        <p:spPr/>
        <p:txBody>
          <a:bodyPr/>
          <a:lstStyle/>
          <a:p>
            <a:pPr eaLnBrk="1" hangingPunct="1"/>
            <a:r>
              <a:rPr lang="en-US" altLang="en-US"/>
              <a:t>Errors and Error Handling</a:t>
            </a:r>
          </a:p>
        </p:txBody>
      </p:sp>
      <p:sp>
        <p:nvSpPr>
          <p:cNvPr id="8198" name="Rectangle 3">
            <a:extLst>
              <a:ext uri="{FF2B5EF4-FFF2-40B4-BE49-F238E27FC236}">
                <a16:creationId xmlns="" xmlns:a16="http://schemas.microsoft.com/office/drawing/2014/main" id="{6E237B43-E2A7-46AD-9235-7F24A8186024}"/>
              </a:ext>
            </a:extLst>
          </p:cNvPr>
          <p:cNvSpPr>
            <a:spLocks noGrp="1" noChangeArrowheads="1"/>
          </p:cNvSpPr>
          <p:nvPr>
            <p:ph idx="1"/>
          </p:nvPr>
        </p:nvSpPr>
        <p:spPr>
          <a:xfrm>
            <a:off x="1006839" y="1500910"/>
            <a:ext cx="10178322" cy="3593591"/>
          </a:xfrm>
        </p:spPr>
        <p:txBody>
          <a:bodyPr/>
          <a:lstStyle/>
          <a:p>
            <a:pPr eaLnBrk="1" hangingPunct="1"/>
            <a:r>
              <a:rPr lang="en-US" altLang="en-US" sz="2400" dirty="0"/>
              <a:t>An Error is any unexpected result obtained from a program during execution.</a:t>
            </a:r>
          </a:p>
          <a:p>
            <a:pPr eaLnBrk="1" hangingPunct="1"/>
            <a:r>
              <a:rPr lang="en-US" altLang="en-US" sz="2400" dirty="0"/>
              <a:t>Unhandled errors may manifest themselves as incorrect results or behavior, or as abnormal program termination.</a:t>
            </a:r>
          </a:p>
          <a:p>
            <a:pPr eaLnBrk="1" hangingPunct="1"/>
            <a:r>
              <a:rPr lang="en-US" altLang="en-US" sz="2400" dirty="0"/>
              <a:t>Errors should be handled by the programmer, to prevent them from reaching the user</a:t>
            </a:r>
            <a:r>
              <a:rPr lang="en-US" altLang="en-US" dirty="0"/>
              <a:t>.</a:t>
            </a:r>
          </a:p>
        </p:txBody>
      </p:sp>
      <p:sp>
        <p:nvSpPr>
          <p:cNvPr id="8196" name="Slide Number Placeholder 5">
            <a:extLst>
              <a:ext uri="{FF2B5EF4-FFF2-40B4-BE49-F238E27FC236}">
                <a16:creationId xmlns="" xmlns:a16="http://schemas.microsoft.com/office/drawing/2014/main" id="{2DC8A1D2-DA58-4215-8D63-104B9E04A6D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140E7C4-700A-44E9-8CBE-6C59EBADCC00}" type="slidenum">
              <a:rPr lang="en-US" altLang="en-US" sz="1400"/>
              <a:pPr/>
              <a:t>47</a:t>
            </a:fld>
            <a:endParaRPr lang="en-US" altLang="en-US" sz="1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a:extLst>
              <a:ext uri="{FF2B5EF4-FFF2-40B4-BE49-F238E27FC236}">
                <a16:creationId xmlns="" xmlns:a16="http://schemas.microsoft.com/office/drawing/2014/main" id="{8FCAA30E-2C4F-4AAF-993C-2540F8DD2A18}"/>
              </a:ext>
            </a:extLst>
          </p:cNvPr>
          <p:cNvSpPr>
            <a:spLocks noGrp="1" noChangeArrowheads="1"/>
          </p:cNvSpPr>
          <p:nvPr>
            <p:ph type="title"/>
          </p:nvPr>
        </p:nvSpPr>
        <p:spPr/>
        <p:txBody>
          <a:bodyPr/>
          <a:lstStyle/>
          <a:p>
            <a:pPr eaLnBrk="1" hangingPunct="1"/>
            <a:r>
              <a:rPr lang="en-US" altLang="en-US"/>
              <a:t>Errors and Error Handling</a:t>
            </a:r>
          </a:p>
        </p:txBody>
      </p:sp>
      <p:sp>
        <p:nvSpPr>
          <p:cNvPr id="9222" name="Rectangle 3">
            <a:extLst>
              <a:ext uri="{FF2B5EF4-FFF2-40B4-BE49-F238E27FC236}">
                <a16:creationId xmlns="" xmlns:a16="http://schemas.microsoft.com/office/drawing/2014/main" id="{234067CC-2003-4EA2-9A22-7C163B4B54BE}"/>
              </a:ext>
            </a:extLst>
          </p:cNvPr>
          <p:cNvSpPr>
            <a:spLocks noGrp="1" noChangeArrowheads="1"/>
          </p:cNvSpPr>
          <p:nvPr>
            <p:ph idx="1"/>
          </p:nvPr>
        </p:nvSpPr>
        <p:spPr>
          <a:xfrm>
            <a:off x="1251678" y="1801091"/>
            <a:ext cx="10178322" cy="4078501"/>
          </a:xfrm>
        </p:spPr>
        <p:txBody>
          <a:bodyPr/>
          <a:lstStyle/>
          <a:p>
            <a:pPr eaLnBrk="1" hangingPunct="1"/>
            <a:r>
              <a:rPr lang="en-US" altLang="en-US" dirty="0"/>
              <a:t>Some typical causes of errors:</a:t>
            </a:r>
          </a:p>
          <a:p>
            <a:pPr lvl="1" eaLnBrk="1" hangingPunct="1"/>
            <a:r>
              <a:rPr lang="en-US" altLang="en-US" dirty="0"/>
              <a:t>Memory errors (i.e. memory incorrectly allocated, memory leaks, “null pointer”)</a:t>
            </a:r>
          </a:p>
          <a:p>
            <a:pPr lvl="1" eaLnBrk="1" hangingPunct="1"/>
            <a:r>
              <a:rPr lang="en-US" altLang="en-US" dirty="0"/>
              <a:t>File system errors (i.e. disk is full, disk has been removed)</a:t>
            </a:r>
          </a:p>
          <a:p>
            <a:pPr lvl="1" eaLnBrk="1" hangingPunct="1"/>
            <a:r>
              <a:rPr lang="en-US" altLang="en-US" dirty="0"/>
              <a:t>Network errors (i.e. network is down, URL does not exist)</a:t>
            </a:r>
          </a:p>
          <a:p>
            <a:pPr lvl="1" eaLnBrk="1" hangingPunct="1"/>
            <a:r>
              <a:rPr lang="en-US" altLang="en-US" dirty="0"/>
              <a:t>Calculation errors (i.e. divide by 0)</a:t>
            </a:r>
          </a:p>
        </p:txBody>
      </p:sp>
      <p:sp>
        <p:nvSpPr>
          <p:cNvPr id="9220" name="Slide Number Placeholder 5">
            <a:extLst>
              <a:ext uri="{FF2B5EF4-FFF2-40B4-BE49-F238E27FC236}">
                <a16:creationId xmlns="" xmlns:a16="http://schemas.microsoft.com/office/drawing/2014/main" id="{5AE036DA-0943-4D15-B476-DAB3C76DCE9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D30F3A1-7A25-4877-B912-0082915F615A}" type="slidenum">
              <a:rPr lang="en-US" altLang="en-US" sz="1400"/>
              <a:pPr/>
              <a:t>48</a:t>
            </a:fld>
            <a:endParaRPr lang="en-US" altLang="en-US" sz="14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a:extLst>
              <a:ext uri="{FF2B5EF4-FFF2-40B4-BE49-F238E27FC236}">
                <a16:creationId xmlns="" xmlns:a16="http://schemas.microsoft.com/office/drawing/2014/main" id="{195DD0E6-A132-4773-952E-1F9076C5FE4D}"/>
              </a:ext>
            </a:extLst>
          </p:cNvPr>
          <p:cNvSpPr>
            <a:spLocks noGrp="1" noChangeArrowheads="1"/>
          </p:cNvSpPr>
          <p:nvPr>
            <p:ph type="title"/>
          </p:nvPr>
        </p:nvSpPr>
        <p:spPr/>
        <p:txBody>
          <a:bodyPr/>
          <a:lstStyle/>
          <a:p>
            <a:pPr eaLnBrk="1" hangingPunct="1"/>
            <a:r>
              <a:rPr lang="en-US" altLang="en-US"/>
              <a:t>Errors and Error Handling</a:t>
            </a:r>
          </a:p>
        </p:txBody>
      </p:sp>
      <p:sp>
        <p:nvSpPr>
          <p:cNvPr id="10246" name="Rectangle 3">
            <a:extLst>
              <a:ext uri="{FF2B5EF4-FFF2-40B4-BE49-F238E27FC236}">
                <a16:creationId xmlns="" xmlns:a16="http://schemas.microsoft.com/office/drawing/2014/main" id="{1CCBBB3A-5A50-4453-A04C-F2CE3BF28DDD}"/>
              </a:ext>
            </a:extLst>
          </p:cNvPr>
          <p:cNvSpPr>
            <a:spLocks noGrp="1" noChangeArrowheads="1"/>
          </p:cNvSpPr>
          <p:nvPr>
            <p:ph idx="1"/>
          </p:nvPr>
        </p:nvSpPr>
        <p:spPr/>
        <p:txBody>
          <a:bodyPr/>
          <a:lstStyle/>
          <a:p>
            <a:pPr eaLnBrk="1" hangingPunct="1"/>
            <a:r>
              <a:rPr lang="en-US" altLang="en-US"/>
              <a:t>More typical causes of errors:</a:t>
            </a:r>
          </a:p>
          <a:p>
            <a:pPr lvl="1" eaLnBrk="1" hangingPunct="1"/>
            <a:r>
              <a:rPr lang="en-US" altLang="en-US"/>
              <a:t>Array errors (i.e. accessing element –1)</a:t>
            </a:r>
          </a:p>
          <a:p>
            <a:pPr lvl="1" eaLnBrk="1" hangingPunct="1"/>
            <a:r>
              <a:rPr lang="en-US" altLang="en-US"/>
              <a:t>Conversion errors (i.e. convert ‘q’ to a number)</a:t>
            </a:r>
          </a:p>
          <a:p>
            <a:pPr lvl="1" eaLnBrk="1" hangingPunct="1"/>
            <a:r>
              <a:rPr lang="en-US" altLang="en-US"/>
              <a:t>Can you think of some others?</a:t>
            </a:r>
          </a:p>
        </p:txBody>
      </p:sp>
      <p:sp>
        <p:nvSpPr>
          <p:cNvPr id="10244" name="Slide Number Placeholder 5">
            <a:extLst>
              <a:ext uri="{FF2B5EF4-FFF2-40B4-BE49-F238E27FC236}">
                <a16:creationId xmlns="" xmlns:a16="http://schemas.microsoft.com/office/drawing/2014/main" id="{3B5A0317-1793-4E3C-AE02-BBCBEB782B1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EFDF79D-FE2D-4DD6-8B3B-B6D41FE329C6}" type="slidenum">
              <a:rPr lang="en-US" altLang="en-US" sz="1400"/>
              <a:pPr/>
              <a:t>49</a:t>
            </a:fld>
            <a:endParaRPr lang="en-US" altLang="en-US" sz="1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6E0F979-1E0F-4A5C-B637-DB84B4D1A9E5}"/>
              </a:ext>
            </a:extLst>
          </p:cNvPr>
          <p:cNvPicPr>
            <a:picLocks noChangeAspect="1"/>
          </p:cNvPicPr>
          <p:nvPr/>
        </p:nvPicPr>
        <p:blipFill>
          <a:blip r:embed="rId2"/>
          <a:stretch>
            <a:fillRect/>
          </a:stretch>
        </p:blipFill>
        <p:spPr>
          <a:xfrm>
            <a:off x="1604645" y="652462"/>
            <a:ext cx="10039350" cy="5553075"/>
          </a:xfrm>
          <a:prstGeom prst="rect">
            <a:avLst/>
          </a:prstGeom>
        </p:spPr>
      </p:pic>
    </p:spTree>
    <p:extLst>
      <p:ext uri="{BB962C8B-B14F-4D97-AF65-F5344CB8AC3E}">
        <p14:creationId xmlns:p14="http://schemas.microsoft.com/office/powerpoint/2010/main" val="37546757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 xmlns:a16="http://schemas.microsoft.com/office/drawing/2014/main" id="{5B49DCFC-E51C-4CEB-A28B-4BC9BEBB6AD8}"/>
              </a:ext>
            </a:extLst>
          </p:cNvPr>
          <p:cNvSpPr>
            <a:spLocks noGrp="1" noChangeArrowheads="1"/>
          </p:cNvSpPr>
          <p:nvPr>
            <p:ph type="title"/>
          </p:nvPr>
        </p:nvSpPr>
        <p:spPr/>
        <p:txBody>
          <a:bodyPr/>
          <a:lstStyle/>
          <a:p>
            <a:pPr eaLnBrk="1" hangingPunct="1"/>
            <a:r>
              <a:rPr lang="en-US" altLang="en-US"/>
              <a:t>Errors and Error Handling</a:t>
            </a:r>
          </a:p>
        </p:txBody>
      </p:sp>
      <p:sp>
        <p:nvSpPr>
          <p:cNvPr id="11270" name="Rectangle 3">
            <a:extLst>
              <a:ext uri="{FF2B5EF4-FFF2-40B4-BE49-F238E27FC236}">
                <a16:creationId xmlns="" xmlns:a16="http://schemas.microsoft.com/office/drawing/2014/main" id="{553A398B-A492-45D7-B4C0-DA2A3C331BCE}"/>
              </a:ext>
            </a:extLst>
          </p:cNvPr>
          <p:cNvSpPr>
            <a:spLocks noGrp="1" noChangeArrowheads="1"/>
          </p:cNvSpPr>
          <p:nvPr>
            <p:ph idx="1"/>
          </p:nvPr>
        </p:nvSpPr>
        <p:spPr>
          <a:xfrm>
            <a:off x="1251678" y="1330037"/>
            <a:ext cx="10178322" cy="4549556"/>
          </a:xfrm>
        </p:spPr>
        <p:txBody>
          <a:bodyPr/>
          <a:lstStyle/>
          <a:p>
            <a:pPr eaLnBrk="1" hangingPunct="1"/>
            <a:r>
              <a:rPr lang="en-US" altLang="en-US" dirty="0"/>
              <a:t>Traditional Error Handling</a:t>
            </a:r>
          </a:p>
          <a:p>
            <a:pPr lvl="1" eaLnBrk="1" hangingPunct="1"/>
            <a:r>
              <a:rPr lang="en-US" altLang="en-US" dirty="0"/>
              <a:t>1. Every method returns a value (flag) indicating either success, failure, or some error condition.  The calling method checks the return flag and takes appropriate action.</a:t>
            </a:r>
          </a:p>
          <a:p>
            <a:pPr lvl="1" eaLnBrk="1" hangingPunct="1"/>
            <a:r>
              <a:rPr lang="en-US" altLang="en-US" dirty="0"/>
              <a:t>Downside: programmer must remember to always check the return value and take appropriate action.  This requires much code (methods are harder to read) and something may get overlooked.</a:t>
            </a:r>
          </a:p>
        </p:txBody>
      </p:sp>
      <p:sp>
        <p:nvSpPr>
          <p:cNvPr id="11268" name="Slide Number Placeholder 5">
            <a:extLst>
              <a:ext uri="{FF2B5EF4-FFF2-40B4-BE49-F238E27FC236}">
                <a16:creationId xmlns="" xmlns:a16="http://schemas.microsoft.com/office/drawing/2014/main" id="{B2E8A613-FF7F-4B79-AFC3-6398DC7C57E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29A75C4-847A-4E33-B92A-398567A91B52}" type="slidenum">
              <a:rPr lang="en-US" altLang="en-US" sz="1400"/>
              <a:pPr/>
              <a:t>50</a:t>
            </a:fld>
            <a:endParaRPr lang="en-US" altLang="en-US" sz="14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a:extLst>
              <a:ext uri="{FF2B5EF4-FFF2-40B4-BE49-F238E27FC236}">
                <a16:creationId xmlns="" xmlns:a16="http://schemas.microsoft.com/office/drawing/2014/main" id="{BE219FC4-94C3-4495-9469-3A8D7749E18C}"/>
              </a:ext>
            </a:extLst>
          </p:cNvPr>
          <p:cNvSpPr>
            <a:spLocks noGrp="1" noChangeArrowheads="1"/>
          </p:cNvSpPr>
          <p:nvPr>
            <p:ph type="title"/>
          </p:nvPr>
        </p:nvSpPr>
        <p:spPr/>
        <p:txBody>
          <a:bodyPr/>
          <a:lstStyle/>
          <a:p>
            <a:pPr eaLnBrk="1" hangingPunct="1"/>
            <a:r>
              <a:rPr lang="en-US" altLang="en-US"/>
              <a:t>Errors and Error Handling</a:t>
            </a:r>
          </a:p>
        </p:txBody>
      </p:sp>
      <p:sp>
        <p:nvSpPr>
          <p:cNvPr id="12294" name="Rectangle 3">
            <a:extLst>
              <a:ext uri="{FF2B5EF4-FFF2-40B4-BE49-F238E27FC236}">
                <a16:creationId xmlns="" xmlns:a16="http://schemas.microsoft.com/office/drawing/2014/main" id="{FB24E1E5-A6B5-4070-823B-5089E5799225}"/>
              </a:ext>
            </a:extLst>
          </p:cNvPr>
          <p:cNvSpPr>
            <a:spLocks noGrp="1" noChangeArrowheads="1"/>
          </p:cNvSpPr>
          <p:nvPr>
            <p:ph idx="1"/>
          </p:nvPr>
        </p:nvSpPr>
        <p:spPr/>
        <p:txBody>
          <a:bodyPr/>
          <a:lstStyle/>
          <a:p>
            <a:pPr eaLnBrk="1" hangingPunct="1"/>
            <a:r>
              <a:rPr lang="en-US" altLang="en-US" dirty="0"/>
              <a:t>Traditional Error Handling</a:t>
            </a:r>
          </a:p>
          <a:p>
            <a:pPr lvl="1" eaLnBrk="1" hangingPunct="1"/>
            <a:r>
              <a:rPr lang="en-US" altLang="en-US" dirty="0"/>
              <a:t>Where used:   traditional programming languages (i.e. C) use this method for almost all library functions (i.e. </a:t>
            </a:r>
            <a:r>
              <a:rPr lang="en-US" altLang="en-US" dirty="0" err="1"/>
              <a:t>fopen</a:t>
            </a:r>
            <a:r>
              <a:rPr lang="en-US" altLang="en-US" dirty="0"/>
              <a:t>() returns a valid file or else null)</a:t>
            </a:r>
          </a:p>
        </p:txBody>
      </p:sp>
      <p:sp>
        <p:nvSpPr>
          <p:cNvPr id="12292" name="Slide Number Placeholder 5">
            <a:extLst>
              <a:ext uri="{FF2B5EF4-FFF2-40B4-BE49-F238E27FC236}">
                <a16:creationId xmlns="" xmlns:a16="http://schemas.microsoft.com/office/drawing/2014/main" id="{6E33779B-0679-4631-8A2A-C49A9D7D6BF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A3B5427-652F-42A0-9E85-873C21A0F611}" type="slidenum">
              <a:rPr lang="en-US" altLang="en-US" sz="1400"/>
              <a:pPr/>
              <a:t>51</a:t>
            </a:fld>
            <a:endParaRPr lang="en-US" altLang="en-US" sz="14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a:extLst>
              <a:ext uri="{FF2B5EF4-FFF2-40B4-BE49-F238E27FC236}">
                <a16:creationId xmlns="" xmlns:a16="http://schemas.microsoft.com/office/drawing/2014/main" id="{BF0E4DEC-8498-492C-86EC-67250EC3B494}"/>
              </a:ext>
            </a:extLst>
          </p:cNvPr>
          <p:cNvSpPr>
            <a:spLocks noGrp="1" noChangeArrowheads="1"/>
          </p:cNvSpPr>
          <p:nvPr>
            <p:ph type="title"/>
          </p:nvPr>
        </p:nvSpPr>
        <p:spPr/>
        <p:txBody>
          <a:bodyPr/>
          <a:lstStyle/>
          <a:p>
            <a:pPr eaLnBrk="1" hangingPunct="1"/>
            <a:r>
              <a:rPr lang="en-US" altLang="en-US"/>
              <a:t>Errors and Error Handling</a:t>
            </a:r>
          </a:p>
        </p:txBody>
      </p:sp>
      <p:sp>
        <p:nvSpPr>
          <p:cNvPr id="13318" name="Rectangle 3">
            <a:extLst>
              <a:ext uri="{FF2B5EF4-FFF2-40B4-BE49-F238E27FC236}">
                <a16:creationId xmlns="" xmlns:a16="http://schemas.microsoft.com/office/drawing/2014/main" id="{31F0AC90-87B4-4155-9887-1758CAE7B5BE}"/>
              </a:ext>
            </a:extLst>
          </p:cNvPr>
          <p:cNvSpPr>
            <a:spLocks noGrp="1" noChangeArrowheads="1"/>
          </p:cNvSpPr>
          <p:nvPr>
            <p:ph idx="1"/>
          </p:nvPr>
        </p:nvSpPr>
        <p:spPr/>
        <p:txBody>
          <a:bodyPr/>
          <a:lstStyle/>
          <a:p>
            <a:pPr eaLnBrk="1" hangingPunct="1"/>
            <a:r>
              <a:rPr lang="en-US" altLang="en-US"/>
              <a:t>Traditional Error Handling</a:t>
            </a:r>
          </a:p>
          <a:p>
            <a:pPr lvl="1" eaLnBrk="1" hangingPunct="1"/>
            <a:r>
              <a:rPr lang="en-US" altLang="en-US"/>
              <a:t>2. Create a global error handling routine, and use some form of “jump” instruction to call this routine when an error occurs.</a:t>
            </a:r>
          </a:p>
          <a:p>
            <a:pPr lvl="1" eaLnBrk="1" hangingPunct="1"/>
            <a:r>
              <a:rPr lang="en-US" altLang="en-US"/>
              <a:t>Downside: “jump” instruction (GoTo) are considered “bad programming practice” and are discouraged. Once you jump to the error routine, you cannot return to the point of origin and so must (probably) exit the program.</a:t>
            </a:r>
          </a:p>
        </p:txBody>
      </p:sp>
      <p:sp>
        <p:nvSpPr>
          <p:cNvPr id="13316" name="Slide Number Placeholder 5">
            <a:extLst>
              <a:ext uri="{FF2B5EF4-FFF2-40B4-BE49-F238E27FC236}">
                <a16:creationId xmlns="" xmlns:a16="http://schemas.microsoft.com/office/drawing/2014/main" id="{DE8F0248-C809-4630-948B-A3D044CA37A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281EF31-93D0-4740-A76A-7B952301D429}" type="slidenum">
              <a:rPr lang="en-US" altLang="en-US" sz="1400"/>
              <a:pPr/>
              <a:t>52</a:t>
            </a:fld>
            <a:endParaRPr lang="en-US" altLang="en-US" sz="14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a:extLst>
              <a:ext uri="{FF2B5EF4-FFF2-40B4-BE49-F238E27FC236}">
                <a16:creationId xmlns="" xmlns:a16="http://schemas.microsoft.com/office/drawing/2014/main" id="{F9A56023-BE57-45A6-91E1-FB53AAF53C5D}"/>
              </a:ext>
            </a:extLst>
          </p:cNvPr>
          <p:cNvSpPr>
            <a:spLocks noGrp="1" noChangeArrowheads="1"/>
          </p:cNvSpPr>
          <p:nvPr>
            <p:ph type="title"/>
          </p:nvPr>
        </p:nvSpPr>
        <p:spPr/>
        <p:txBody>
          <a:bodyPr/>
          <a:lstStyle/>
          <a:p>
            <a:pPr eaLnBrk="1" hangingPunct="1"/>
            <a:r>
              <a:rPr lang="en-US" altLang="en-US"/>
              <a:t>Errors and Error Handling</a:t>
            </a:r>
          </a:p>
        </p:txBody>
      </p:sp>
      <p:sp>
        <p:nvSpPr>
          <p:cNvPr id="14342" name="Rectangle 3">
            <a:extLst>
              <a:ext uri="{FF2B5EF4-FFF2-40B4-BE49-F238E27FC236}">
                <a16:creationId xmlns="" xmlns:a16="http://schemas.microsoft.com/office/drawing/2014/main" id="{B705F46A-FC57-4415-93B3-1F3CEB05DD54}"/>
              </a:ext>
            </a:extLst>
          </p:cNvPr>
          <p:cNvSpPr>
            <a:spLocks noGrp="1" noChangeArrowheads="1"/>
          </p:cNvSpPr>
          <p:nvPr>
            <p:ph idx="1"/>
          </p:nvPr>
        </p:nvSpPr>
        <p:spPr/>
        <p:txBody>
          <a:bodyPr/>
          <a:lstStyle/>
          <a:p>
            <a:pPr eaLnBrk="1" hangingPunct="1"/>
            <a:r>
              <a:rPr lang="en-US" altLang="en-US"/>
              <a:t>Traditional Error Handling</a:t>
            </a:r>
          </a:p>
          <a:p>
            <a:pPr lvl="1" eaLnBrk="1" hangingPunct="1"/>
            <a:r>
              <a:rPr lang="en-US" altLang="en-US"/>
              <a:t>Where used: many older programming texts (C, FORTRAN) recommended this method to programmers. Those who use this method will frequently adapt it to new languages (C++, Java).</a:t>
            </a:r>
          </a:p>
        </p:txBody>
      </p:sp>
      <p:sp>
        <p:nvSpPr>
          <p:cNvPr id="14340" name="Slide Number Placeholder 5">
            <a:extLst>
              <a:ext uri="{FF2B5EF4-FFF2-40B4-BE49-F238E27FC236}">
                <a16:creationId xmlns="" xmlns:a16="http://schemas.microsoft.com/office/drawing/2014/main" id="{674D3C5B-1C4C-48FF-AB9A-014CAEE6695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BC4D867-1920-4031-A450-880D1F89DAEF}" type="slidenum">
              <a:rPr lang="en-US" altLang="en-US" sz="1400"/>
              <a:pPr/>
              <a:t>53</a:t>
            </a:fld>
            <a:endParaRPr lang="en-US" altLang="en-US" sz="14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 xmlns:a16="http://schemas.microsoft.com/office/drawing/2014/main" id="{AD276338-AF2C-43D5-96A5-DB0CCF3707D9}"/>
              </a:ext>
            </a:extLst>
          </p:cNvPr>
          <p:cNvSpPr>
            <a:spLocks noGrp="1" noChangeArrowheads="1"/>
          </p:cNvSpPr>
          <p:nvPr>
            <p:ph type="title"/>
          </p:nvPr>
        </p:nvSpPr>
        <p:spPr/>
        <p:txBody>
          <a:bodyPr/>
          <a:lstStyle/>
          <a:p>
            <a:pPr eaLnBrk="1" hangingPunct="1"/>
            <a:r>
              <a:rPr lang="en-US" altLang="en-US"/>
              <a:t>Errors and Error Handling</a:t>
            </a:r>
          </a:p>
        </p:txBody>
      </p:sp>
      <p:sp>
        <p:nvSpPr>
          <p:cNvPr id="15366" name="Rectangle 3">
            <a:extLst>
              <a:ext uri="{FF2B5EF4-FFF2-40B4-BE49-F238E27FC236}">
                <a16:creationId xmlns="" xmlns:a16="http://schemas.microsoft.com/office/drawing/2014/main" id="{DB29593C-AB13-4E85-BD49-B6B1F2065113}"/>
              </a:ext>
            </a:extLst>
          </p:cNvPr>
          <p:cNvSpPr>
            <a:spLocks noGrp="1" noChangeArrowheads="1"/>
          </p:cNvSpPr>
          <p:nvPr>
            <p:ph idx="1"/>
          </p:nvPr>
        </p:nvSpPr>
        <p:spPr/>
        <p:txBody>
          <a:bodyPr/>
          <a:lstStyle/>
          <a:p>
            <a:pPr eaLnBrk="1" hangingPunct="1"/>
            <a:r>
              <a:rPr lang="en-US" altLang="en-US"/>
              <a:t>Exceptions – a better error handling</a:t>
            </a:r>
          </a:p>
          <a:p>
            <a:pPr lvl="1" eaLnBrk="1" hangingPunct="1"/>
            <a:r>
              <a:rPr lang="en-US" altLang="en-US"/>
              <a:t>Exceptions are a mechanism that provides the best of both worlds.</a:t>
            </a:r>
          </a:p>
          <a:p>
            <a:pPr lvl="1" eaLnBrk="1" hangingPunct="1"/>
            <a:r>
              <a:rPr lang="en-US" altLang="en-US"/>
              <a:t>Exceptions act similar to method return flags in that any method may raise and exception should it encounter an error.</a:t>
            </a:r>
          </a:p>
          <a:p>
            <a:pPr lvl="1" eaLnBrk="1" hangingPunct="1"/>
            <a:r>
              <a:rPr lang="en-US" altLang="en-US"/>
              <a:t>Exceptions act like global error methods in that the exception mechanism is built into Java; exceptions are handled at many levels in a program, locally and/or globally.</a:t>
            </a:r>
          </a:p>
        </p:txBody>
      </p:sp>
      <p:sp>
        <p:nvSpPr>
          <p:cNvPr id="15364" name="Slide Number Placeholder 5">
            <a:extLst>
              <a:ext uri="{FF2B5EF4-FFF2-40B4-BE49-F238E27FC236}">
                <a16:creationId xmlns="" xmlns:a16="http://schemas.microsoft.com/office/drawing/2014/main" id="{9274004E-74B6-4D53-8959-E517D115EB5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64B7EAA-6085-42DB-878F-3E0AA5D5E175}" type="slidenum">
              <a:rPr lang="en-US" altLang="en-US" sz="1400"/>
              <a:pPr/>
              <a:t>54</a:t>
            </a:fld>
            <a:endParaRPr lang="en-US" altLang="en-US" sz="1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 xmlns:a16="http://schemas.microsoft.com/office/drawing/2014/main" id="{D4F208B5-2E64-4453-BFC6-F0D85C46A499}"/>
              </a:ext>
            </a:extLst>
          </p:cNvPr>
          <p:cNvSpPr>
            <a:spLocks noGrp="1" noChangeArrowheads="1"/>
          </p:cNvSpPr>
          <p:nvPr>
            <p:ph type="title"/>
          </p:nvPr>
        </p:nvSpPr>
        <p:spPr/>
        <p:txBody>
          <a:bodyPr/>
          <a:lstStyle/>
          <a:p>
            <a:pPr eaLnBrk="1" hangingPunct="1"/>
            <a:r>
              <a:rPr lang="en-US" altLang="en-US"/>
              <a:t>Exceptions</a:t>
            </a:r>
          </a:p>
        </p:txBody>
      </p:sp>
      <p:sp>
        <p:nvSpPr>
          <p:cNvPr id="19462" name="Rectangle 3">
            <a:extLst>
              <a:ext uri="{FF2B5EF4-FFF2-40B4-BE49-F238E27FC236}">
                <a16:creationId xmlns="" xmlns:a16="http://schemas.microsoft.com/office/drawing/2014/main" id="{E469A7F5-6A28-4410-8585-2EFF1D4AA4E9}"/>
              </a:ext>
            </a:extLst>
          </p:cNvPr>
          <p:cNvSpPr>
            <a:spLocks noGrp="1" noChangeArrowheads="1"/>
          </p:cNvSpPr>
          <p:nvPr>
            <p:ph idx="1"/>
          </p:nvPr>
        </p:nvSpPr>
        <p:spPr/>
        <p:txBody>
          <a:bodyPr/>
          <a:lstStyle/>
          <a:p>
            <a:pPr eaLnBrk="1" hangingPunct="1"/>
            <a:r>
              <a:rPr lang="en-US" altLang="en-US"/>
              <a:t>Examples:</a:t>
            </a:r>
          </a:p>
          <a:p>
            <a:pPr lvl="1" eaLnBrk="1" hangingPunct="1"/>
            <a:r>
              <a:rPr lang="en-US" altLang="en-US"/>
              <a:t>Checked exceptions include errors such as “array index out of bounds”, “file not found” and “number format conversion”.</a:t>
            </a:r>
          </a:p>
          <a:p>
            <a:pPr lvl="1" eaLnBrk="1" hangingPunct="1"/>
            <a:r>
              <a:rPr lang="en-US" altLang="en-US"/>
              <a:t>Unchecked exceptions include errors such as “null pointer”.</a:t>
            </a:r>
          </a:p>
        </p:txBody>
      </p:sp>
      <p:sp>
        <p:nvSpPr>
          <p:cNvPr id="19460" name="Slide Number Placeholder 5">
            <a:extLst>
              <a:ext uri="{FF2B5EF4-FFF2-40B4-BE49-F238E27FC236}">
                <a16:creationId xmlns="" xmlns:a16="http://schemas.microsoft.com/office/drawing/2014/main" id="{468A7BD9-035E-417D-A289-F4C48F352B3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D8DC1E-58B9-42C4-861E-999C4F9A133B}" type="slidenum">
              <a:rPr lang="en-US" altLang="en-US" sz="1400"/>
              <a:pPr/>
              <a:t>55</a:t>
            </a:fld>
            <a:endParaRPr lang="en-US" altLang="en-US" sz="1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a:extLst>
              <a:ext uri="{FF2B5EF4-FFF2-40B4-BE49-F238E27FC236}">
                <a16:creationId xmlns="" xmlns:a16="http://schemas.microsoft.com/office/drawing/2014/main" id="{5D4F62CB-D910-404E-A4AF-73FE856737F1}"/>
              </a:ext>
            </a:extLst>
          </p:cNvPr>
          <p:cNvSpPr>
            <a:spLocks noGrp="1" noChangeArrowheads="1"/>
          </p:cNvSpPr>
          <p:nvPr>
            <p:ph type="title"/>
          </p:nvPr>
        </p:nvSpPr>
        <p:spPr/>
        <p:txBody>
          <a:bodyPr/>
          <a:lstStyle/>
          <a:p>
            <a:pPr eaLnBrk="1" hangingPunct="1"/>
            <a:r>
              <a:rPr lang="en-US" altLang="en-US"/>
              <a:t>Exceptions</a:t>
            </a:r>
          </a:p>
        </p:txBody>
      </p:sp>
      <p:sp>
        <p:nvSpPr>
          <p:cNvPr id="20486" name="Rectangle 3">
            <a:extLst>
              <a:ext uri="{FF2B5EF4-FFF2-40B4-BE49-F238E27FC236}">
                <a16:creationId xmlns="" xmlns:a16="http://schemas.microsoft.com/office/drawing/2014/main" id="{43627C57-BA20-4233-BDB4-348FBD6F9166}"/>
              </a:ext>
            </a:extLst>
          </p:cNvPr>
          <p:cNvSpPr>
            <a:spLocks noGrp="1" noChangeArrowheads="1"/>
          </p:cNvSpPr>
          <p:nvPr>
            <p:ph idx="1"/>
          </p:nvPr>
        </p:nvSpPr>
        <p:spPr/>
        <p:txBody>
          <a:bodyPr/>
          <a:lstStyle/>
          <a:p>
            <a:pPr eaLnBrk="1" hangingPunct="1">
              <a:lnSpc>
                <a:spcPct val="90000"/>
              </a:lnSpc>
            </a:pPr>
            <a:r>
              <a:rPr lang="en-US" altLang="en-US" dirty="0"/>
              <a:t>How do you handle exceptions?</a:t>
            </a:r>
          </a:p>
          <a:p>
            <a:pPr lvl="1" eaLnBrk="1" hangingPunct="1">
              <a:lnSpc>
                <a:spcPct val="90000"/>
              </a:lnSpc>
            </a:pPr>
            <a:r>
              <a:rPr lang="en-US" altLang="en-US" dirty="0"/>
              <a:t>Exception handling is accomplished through the “try – catch” mechanism, or by a “throws” clause in the method declaration.</a:t>
            </a:r>
          </a:p>
          <a:p>
            <a:pPr lvl="1" eaLnBrk="1" hangingPunct="1">
              <a:lnSpc>
                <a:spcPct val="90000"/>
              </a:lnSpc>
            </a:pPr>
            <a:r>
              <a:rPr lang="en-US" altLang="en-US" dirty="0"/>
              <a:t>For any code that throws a checked exception, you can handle the exception yourself.</a:t>
            </a:r>
          </a:p>
        </p:txBody>
      </p:sp>
      <p:sp>
        <p:nvSpPr>
          <p:cNvPr id="20484" name="Slide Number Placeholder 5">
            <a:extLst>
              <a:ext uri="{FF2B5EF4-FFF2-40B4-BE49-F238E27FC236}">
                <a16:creationId xmlns="" xmlns:a16="http://schemas.microsoft.com/office/drawing/2014/main" id="{8BA10587-C08C-4B53-9289-B546B648445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4D99282-2A32-4F26-B207-A815C0A00795}" type="slidenum">
              <a:rPr lang="en-US" altLang="en-US" sz="1400"/>
              <a:pPr/>
              <a:t>56</a:t>
            </a:fld>
            <a:endParaRPr lang="en-US" altLang="en-US" sz="1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a:extLst>
              <a:ext uri="{FF2B5EF4-FFF2-40B4-BE49-F238E27FC236}">
                <a16:creationId xmlns="" xmlns:a16="http://schemas.microsoft.com/office/drawing/2014/main" id="{CE8E5EAC-E20F-4150-BAB7-AA1A22E571DA}"/>
              </a:ext>
            </a:extLst>
          </p:cNvPr>
          <p:cNvSpPr>
            <a:spLocks noGrp="1" noChangeArrowheads="1"/>
          </p:cNvSpPr>
          <p:nvPr>
            <p:ph type="title"/>
          </p:nvPr>
        </p:nvSpPr>
        <p:spPr/>
        <p:txBody>
          <a:bodyPr/>
          <a:lstStyle/>
          <a:p>
            <a:pPr eaLnBrk="1" hangingPunct="1"/>
            <a:r>
              <a:rPr lang="en-US" altLang="en-US"/>
              <a:t>Coding Exceptions</a:t>
            </a:r>
          </a:p>
        </p:txBody>
      </p:sp>
      <p:sp>
        <p:nvSpPr>
          <p:cNvPr id="22534" name="Rectangle 3">
            <a:extLst>
              <a:ext uri="{FF2B5EF4-FFF2-40B4-BE49-F238E27FC236}">
                <a16:creationId xmlns="" xmlns:a16="http://schemas.microsoft.com/office/drawing/2014/main" id="{4E7C2152-C881-409B-A69D-4D2E7AF2720B}"/>
              </a:ext>
            </a:extLst>
          </p:cNvPr>
          <p:cNvSpPr>
            <a:spLocks noGrp="1" noChangeArrowheads="1"/>
          </p:cNvSpPr>
          <p:nvPr>
            <p:ph idx="1"/>
          </p:nvPr>
        </p:nvSpPr>
        <p:spPr/>
        <p:txBody>
          <a:bodyPr/>
          <a:lstStyle/>
          <a:p>
            <a:pPr eaLnBrk="1" hangingPunct="1">
              <a:lnSpc>
                <a:spcPct val="90000"/>
              </a:lnSpc>
            </a:pPr>
            <a:r>
              <a:rPr lang="en-US" altLang="en-US"/>
              <a:t>Try-Catch Mechanism</a:t>
            </a:r>
          </a:p>
          <a:p>
            <a:pPr lvl="1" eaLnBrk="1" hangingPunct="1">
              <a:lnSpc>
                <a:spcPct val="90000"/>
              </a:lnSpc>
            </a:pPr>
            <a:r>
              <a:rPr lang="en-US" altLang="en-US"/>
              <a:t>Wherever your code may trigger an exception, the normal code logic is placed inside a block of code starting with the “try” keyword:</a:t>
            </a:r>
          </a:p>
          <a:p>
            <a:pPr lvl="1" eaLnBrk="1" hangingPunct="1">
              <a:lnSpc>
                <a:spcPct val="90000"/>
              </a:lnSpc>
            </a:pPr>
            <a:r>
              <a:rPr lang="en-US" altLang="en-US"/>
              <a:t>After the try block, the code to handle the exception should it arise is placed in a block of code starting with the “catch” keyword.</a:t>
            </a:r>
          </a:p>
        </p:txBody>
      </p:sp>
      <p:sp>
        <p:nvSpPr>
          <p:cNvPr id="22532" name="Slide Number Placeholder 5">
            <a:extLst>
              <a:ext uri="{FF2B5EF4-FFF2-40B4-BE49-F238E27FC236}">
                <a16:creationId xmlns="" xmlns:a16="http://schemas.microsoft.com/office/drawing/2014/main" id="{4078CEE9-24BA-4966-ADF2-2A8CA4B868D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A4E4ACC-E776-41D4-93D9-4764FD398513}" type="slidenum">
              <a:rPr lang="en-US" altLang="en-US" sz="1400"/>
              <a:pPr/>
              <a:t>57</a:t>
            </a:fld>
            <a:endParaRPr lang="en-US" altLang="en-US" sz="14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 xmlns:a16="http://schemas.microsoft.com/office/drawing/2014/main" id="{BF7A78B8-16D6-469A-A743-D8194792A9DE}"/>
              </a:ext>
            </a:extLst>
          </p:cNvPr>
          <p:cNvSpPr>
            <a:spLocks noGrp="1" noChangeArrowheads="1"/>
          </p:cNvSpPr>
          <p:nvPr>
            <p:ph type="title"/>
          </p:nvPr>
        </p:nvSpPr>
        <p:spPr/>
        <p:txBody>
          <a:bodyPr/>
          <a:lstStyle/>
          <a:p>
            <a:pPr eaLnBrk="1" hangingPunct="1"/>
            <a:r>
              <a:rPr lang="en-US" altLang="en-US"/>
              <a:t>Coding Exceptions</a:t>
            </a:r>
          </a:p>
        </p:txBody>
      </p:sp>
      <p:sp>
        <p:nvSpPr>
          <p:cNvPr id="23558" name="Rectangle 3">
            <a:extLst>
              <a:ext uri="{FF2B5EF4-FFF2-40B4-BE49-F238E27FC236}">
                <a16:creationId xmlns="" xmlns:a16="http://schemas.microsoft.com/office/drawing/2014/main" id="{B48B1865-8DA6-49FC-98DA-94E1769AAEAF}"/>
              </a:ext>
            </a:extLst>
          </p:cNvPr>
          <p:cNvSpPr>
            <a:spLocks noGrp="1" noChangeArrowheads="1"/>
          </p:cNvSpPr>
          <p:nvPr>
            <p:ph idx="1"/>
          </p:nvPr>
        </p:nvSpPr>
        <p:spPr/>
        <p:txBody>
          <a:bodyPr/>
          <a:lstStyle/>
          <a:p>
            <a:pPr eaLnBrk="1" hangingPunct="1"/>
            <a:r>
              <a:rPr lang="en-US" altLang="en-US"/>
              <a:t>Try-Catch Mechanism</a:t>
            </a:r>
          </a:p>
          <a:p>
            <a:pPr lvl="1" eaLnBrk="1" hangingPunct="1"/>
            <a:r>
              <a:rPr lang="en-US" altLang="en-US"/>
              <a:t>You may also write an optional “finally” block. This block contains code that is ALWAYS executed, either after the “try” block code, or after the “catch” block code.</a:t>
            </a:r>
          </a:p>
          <a:p>
            <a:pPr lvl="1" eaLnBrk="1" hangingPunct="1"/>
            <a:r>
              <a:rPr lang="en-US" altLang="en-US"/>
              <a:t>Finally blocks can be used for operations that must happen no matter what (i.e. cleanup operations such as closing a file)</a:t>
            </a:r>
          </a:p>
        </p:txBody>
      </p:sp>
      <p:sp>
        <p:nvSpPr>
          <p:cNvPr id="23556" name="Slide Number Placeholder 5">
            <a:extLst>
              <a:ext uri="{FF2B5EF4-FFF2-40B4-BE49-F238E27FC236}">
                <a16:creationId xmlns="" xmlns:a16="http://schemas.microsoft.com/office/drawing/2014/main" id="{316CA10C-5CAA-4FF9-85EE-A12716B31CC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589CAE8-90B9-47C7-AB20-B4ACB19B4DBB}" type="slidenum">
              <a:rPr lang="en-US" altLang="en-US" sz="1400"/>
              <a:pPr/>
              <a:t>58</a:t>
            </a:fld>
            <a:endParaRPr lang="en-US" altLang="en-US" sz="14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a:extLst>
              <a:ext uri="{FF2B5EF4-FFF2-40B4-BE49-F238E27FC236}">
                <a16:creationId xmlns="" xmlns:a16="http://schemas.microsoft.com/office/drawing/2014/main" id="{AD063C09-1D73-4F40-886A-07F7AE4B6124}"/>
              </a:ext>
            </a:extLst>
          </p:cNvPr>
          <p:cNvSpPr>
            <a:spLocks noGrp="1" noChangeArrowheads="1"/>
          </p:cNvSpPr>
          <p:nvPr>
            <p:ph type="title"/>
          </p:nvPr>
        </p:nvSpPr>
        <p:spPr/>
        <p:txBody>
          <a:bodyPr/>
          <a:lstStyle/>
          <a:p>
            <a:pPr eaLnBrk="1" hangingPunct="1"/>
            <a:r>
              <a:rPr lang="en-US" altLang="en-US"/>
              <a:t>Coding Exceptions</a:t>
            </a:r>
          </a:p>
        </p:txBody>
      </p:sp>
      <p:sp>
        <p:nvSpPr>
          <p:cNvPr id="24582" name="Rectangle 3">
            <a:extLst>
              <a:ext uri="{FF2B5EF4-FFF2-40B4-BE49-F238E27FC236}">
                <a16:creationId xmlns="" xmlns:a16="http://schemas.microsoft.com/office/drawing/2014/main" id="{86DF0348-493D-44A7-B2B9-C69FFF930FB8}"/>
              </a:ext>
            </a:extLst>
          </p:cNvPr>
          <p:cNvSpPr>
            <a:spLocks noGrp="1" noChangeArrowheads="1"/>
          </p:cNvSpPr>
          <p:nvPr>
            <p:ph idx="1"/>
          </p:nvPr>
        </p:nvSpPr>
        <p:spPr/>
        <p:txBody>
          <a:bodyPr/>
          <a:lstStyle/>
          <a:p>
            <a:pPr eaLnBrk="1" hangingPunct="1"/>
            <a:r>
              <a:rPr lang="en-US" altLang="en-US"/>
              <a:t>Example</a:t>
            </a:r>
          </a:p>
          <a:p>
            <a:pPr lvl="1" eaLnBrk="1" hangingPunct="1"/>
            <a:r>
              <a:rPr lang="en-US" altLang="en-US"/>
              <a:t>try {</a:t>
            </a:r>
            <a:br>
              <a:rPr lang="en-US" altLang="en-US"/>
            </a:br>
            <a:r>
              <a:rPr lang="en-US" altLang="en-US"/>
              <a:t>… normal program code</a:t>
            </a:r>
            <a:br>
              <a:rPr lang="en-US" altLang="en-US"/>
            </a:br>
            <a:r>
              <a:rPr lang="en-US" altLang="en-US"/>
              <a:t>}</a:t>
            </a:r>
            <a:br>
              <a:rPr lang="en-US" altLang="en-US"/>
            </a:br>
            <a:r>
              <a:rPr lang="en-US" altLang="en-US"/>
              <a:t>catch(Exception e) {</a:t>
            </a:r>
            <a:br>
              <a:rPr lang="en-US" altLang="en-US"/>
            </a:br>
            <a:r>
              <a:rPr lang="en-US" altLang="en-US"/>
              <a:t>… exception handling code</a:t>
            </a:r>
            <a:br>
              <a:rPr lang="en-US" altLang="en-US"/>
            </a:br>
            <a:r>
              <a:rPr lang="en-US" altLang="en-US"/>
              <a:t>}</a:t>
            </a:r>
          </a:p>
        </p:txBody>
      </p:sp>
      <p:sp>
        <p:nvSpPr>
          <p:cNvPr id="24580" name="Slide Number Placeholder 5">
            <a:extLst>
              <a:ext uri="{FF2B5EF4-FFF2-40B4-BE49-F238E27FC236}">
                <a16:creationId xmlns="" xmlns:a16="http://schemas.microsoft.com/office/drawing/2014/main" id="{8EF069BA-16B2-47D6-B30D-BDEB1720F98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204B07B-E9F4-4177-87F1-0DC2C06A4FB2}" type="slidenum">
              <a:rPr lang="en-US" altLang="en-US" sz="1400"/>
              <a:pPr/>
              <a:t>59</a:t>
            </a:fld>
            <a:endParaRPr lang="en-US" altLang="en-US" sz="1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D0683AB-FBB2-43CC-9850-A96A16115D68}"/>
              </a:ext>
            </a:extLst>
          </p:cNvPr>
          <p:cNvPicPr>
            <a:picLocks noChangeAspect="1"/>
          </p:cNvPicPr>
          <p:nvPr/>
        </p:nvPicPr>
        <p:blipFill>
          <a:blip r:embed="rId2"/>
          <a:stretch>
            <a:fillRect/>
          </a:stretch>
        </p:blipFill>
        <p:spPr>
          <a:xfrm>
            <a:off x="1285875" y="757237"/>
            <a:ext cx="9620250" cy="5343525"/>
          </a:xfrm>
          <a:prstGeom prst="rect">
            <a:avLst/>
          </a:prstGeom>
        </p:spPr>
      </p:pic>
    </p:spTree>
    <p:extLst>
      <p:ext uri="{BB962C8B-B14F-4D97-AF65-F5344CB8AC3E}">
        <p14:creationId xmlns:p14="http://schemas.microsoft.com/office/powerpoint/2010/main" val="28771860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B5FDDF-3A56-4FA6-A33B-067DC0BD9347}"/>
              </a:ext>
            </a:extLst>
          </p:cNvPr>
          <p:cNvSpPr>
            <a:spLocks noGrp="1"/>
          </p:cNvSpPr>
          <p:nvPr>
            <p:ph type="title"/>
          </p:nvPr>
        </p:nvSpPr>
        <p:spPr/>
        <p:txBody>
          <a:bodyPr/>
          <a:lstStyle/>
          <a:p>
            <a:r>
              <a:rPr lang="en-US" altLang="en-US" dirty="0"/>
              <a:t>Exceptions</a:t>
            </a:r>
            <a:endParaRPr lang="en-IN" dirty="0"/>
          </a:p>
        </p:txBody>
      </p:sp>
      <p:sp>
        <p:nvSpPr>
          <p:cNvPr id="3" name="Content Placeholder 2">
            <a:extLst>
              <a:ext uri="{FF2B5EF4-FFF2-40B4-BE49-F238E27FC236}">
                <a16:creationId xmlns="" xmlns:a16="http://schemas.microsoft.com/office/drawing/2014/main" id="{6DDA89B5-EF4D-4AAE-9F61-AAD1ED9A81CD}"/>
              </a:ext>
            </a:extLst>
          </p:cNvPr>
          <p:cNvSpPr>
            <a:spLocks noGrp="1"/>
          </p:cNvSpPr>
          <p:nvPr>
            <p:ph idx="1"/>
          </p:nvPr>
        </p:nvSpPr>
        <p:spPr/>
        <p:txBody>
          <a:bodyPr/>
          <a:lstStyle/>
          <a:p>
            <a:pPr eaLnBrk="1" hangingPunct="1"/>
            <a:r>
              <a:rPr lang="en-US" altLang="en-US" dirty="0"/>
              <a:t>Unexpected conditions</a:t>
            </a:r>
          </a:p>
          <a:p>
            <a:pPr eaLnBrk="1" hangingPunct="1"/>
            <a:r>
              <a:rPr lang="en-US" altLang="en-US" dirty="0"/>
              <a:t>Disrupt normal flow of program</a:t>
            </a:r>
          </a:p>
          <a:p>
            <a:pPr eaLnBrk="1" hangingPunct="1"/>
            <a:r>
              <a:rPr lang="en-US" altLang="en-US" dirty="0"/>
              <a:t>With exception handling, we can develop more robust programs</a:t>
            </a:r>
          </a:p>
          <a:p>
            <a:endParaRPr lang="en-IN" dirty="0"/>
          </a:p>
        </p:txBody>
      </p:sp>
    </p:spTree>
    <p:extLst>
      <p:ext uri="{BB962C8B-B14F-4D97-AF65-F5344CB8AC3E}">
        <p14:creationId xmlns:p14="http://schemas.microsoft.com/office/powerpoint/2010/main" val="3418750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FE255-23F7-4AE9-B8D7-8DE9C277CCC0}"/>
              </a:ext>
            </a:extLst>
          </p:cNvPr>
          <p:cNvSpPr>
            <a:spLocks noGrp="1"/>
          </p:cNvSpPr>
          <p:nvPr>
            <p:ph type="title"/>
          </p:nvPr>
        </p:nvSpPr>
        <p:spPr/>
        <p:txBody>
          <a:bodyPr/>
          <a:lstStyle/>
          <a:p>
            <a:r>
              <a:rPr lang="en-US" altLang="en-US" dirty="0"/>
              <a:t>Exceptions</a:t>
            </a:r>
            <a:endParaRPr lang="en-IN" dirty="0"/>
          </a:p>
        </p:txBody>
      </p:sp>
      <p:sp>
        <p:nvSpPr>
          <p:cNvPr id="3" name="Content Placeholder 2">
            <a:extLst>
              <a:ext uri="{FF2B5EF4-FFF2-40B4-BE49-F238E27FC236}">
                <a16:creationId xmlns="" xmlns:a16="http://schemas.microsoft.com/office/drawing/2014/main" id="{00E09D72-3950-49A5-AD22-F4424A8169C4}"/>
              </a:ext>
            </a:extLst>
          </p:cNvPr>
          <p:cNvSpPr>
            <a:spLocks noGrp="1"/>
          </p:cNvSpPr>
          <p:nvPr>
            <p:ph idx="1"/>
          </p:nvPr>
        </p:nvSpPr>
        <p:spPr/>
        <p:txBody>
          <a:bodyPr/>
          <a:lstStyle/>
          <a:p>
            <a:pPr eaLnBrk="1" hangingPunct="1">
              <a:buFont typeface="Georgia" panose="02040502050405020303" pitchFamily="18" charset="0"/>
              <a:buNone/>
            </a:pPr>
            <a:r>
              <a:rPr lang="en-US" altLang="en-US" dirty="0"/>
              <a:t>Exceptions are </a:t>
            </a:r>
            <a:r>
              <a:rPr lang="en-US" altLang="en-US" i="1" dirty="0"/>
              <a:t>thrown</a:t>
            </a:r>
          </a:p>
          <a:p>
            <a:pPr eaLnBrk="1" hangingPunct="1">
              <a:buFont typeface="Georgia" panose="02040502050405020303" pitchFamily="18" charset="0"/>
              <a:buNone/>
            </a:pPr>
            <a:endParaRPr lang="en-US" altLang="en-US" i="1" dirty="0"/>
          </a:p>
          <a:p>
            <a:pPr eaLnBrk="1" hangingPunct="1">
              <a:buFont typeface="Georgia" panose="02040502050405020303" pitchFamily="18" charset="0"/>
              <a:buNone/>
            </a:pPr>
            <a:r>
              <a:rPr lang="en-US" altLang="en-US" dirty="0"/>
              <a:t>And can be </a:t>
            </a:r>
            <a:r>
              <a:rPr lang="en-US" altLang="en-US" i="1" dirty="0"/>
              <a:t>caught</a:t>
            </a:r>
            <a:endParaRPr lang="en-IN" dirty="0"/>
          </a:p>
        </p:txBody>
      </p:sp>
    </p:spTree>
    <p:extLst>
      <p:ext uri="{BB962C8B-B14F-4D97-AF65-F5344CB8AC3E}">
        <p14:creationId xmlns:p14="http://schemas.microsoft.com/office/powerpoint/2010/main" val="42897809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9E4414-BC4B-4D46-BF13-0A13D6792774}"/>
              </a:ext>
            </a:extLst>
          </p:cNvPr>
          <p:cNvSpPr>
            <a:spLocks noGrp="1"/>
          </p:cNvSpPr>
          <p:nvPr>
            <p:ph type="title"/>
          </p:nvPr>
        </p:nvSpPr>
        <p:spPr/>
        <p:txBody>
          <a:bodyPr/>
          <a:lstStyle/>
          <a:p>
            <a:r>
              <a:rPr lang="en-US" dirty="0"/>
              <a:t>What is Exception </a:t>
            </a:r>
            <a:endParaRPr lang="en-IN" dirty="0"/>
          </a:p>
        </p:txBody>
      </p:sp>
      <p:sp>
        <p:nvSpPr>
          <p:cNvPr id="3" name="Content Placeholder 2">
            <a:extLst>
              <a:ext uri="{FF2B5EF4-FFF2-40B4-BE49-F238E27FC236}">
                <a16:creationId xmlns="" xmlns:a16="http://schemas.microsoft.com/office/drawing/2014/main" id="{EF1F2408-EBBA-4596-9926-ABC2A44825CD}"/>
              </a:ext>
            </a:extLst>
          </p:cNvPr>
          <p:cNvSpPr>
            <a:spLocks noGrp="1"/>
          </p:cNvSpPr>
          <p:nvPr>
            <p:ph idx="1"/>
          </p:nvPr>
        </p:nvSpPr>
        <p:spPr/>
        <p:txBody>
          <a:bodyPr/>
          <a:lstStyle/>
          <a:p>
            <a:pPr marL="0" indent="0">
              <a:buNone/>
            </a:pPr>
            <a:r>
              <a:rPr lang="en-US" b="0" i="0" dirty="0">
                <a:solidFill>
                  <a:srgbClr val="202124"/>
                </a:solidFill>
                <a:effectLst/>
                <a:latin typeface="arial" panose="020B0604020202020204" pitchFamily="34" charset="0"/>
              </a:rPr>
              <a:t>An </a:t>
            </a:r>
            <a:r>
              <a:rPr lang="en-US" b="1" i="0" dirty="0">
                <a:solidFill>
                  <a:srgbClr val="202124"/>
                </a:solidFill>
                <a:effectLst/>
                <a:latin typeface="arial" panose="020B0604020202020204" pitchFamily="34" charset="0"/>
              </a:rPr>
              <a:t>exception</a:t>
            </a:r>
            <a:r>
              <a:rPr lang="en-US" b="0" i="0" dirty="0">
                <a:solidFill>
                  <a:srgbClr val="202124"/>
                </a:solidFill>
                <a:effectLst/>
                <a:latin typeface="arial" panose="020B0604020202020204" pitchFamily="34" charset="0"/>
              </a:rPr>
              <a:t> is an event, which occurs during the execution of a program, that disrupts the normal flow of the program's instructions. </a:t>
            </a:r>
          </a:p>
          <a:p>
            <a:pPr marL="0" indent="0">
              <a:buNone/>
            </a:pPr>
            <a:r>
              <a:rPr lang="en-US" b="0" i="0" dirty="0">
                <a:solidFill>
                  <a:srgbClr val="202124"/>
                </a:solidFill>
                <a:effectLst/>
                <a:latin typeface="arial" panose="020B0604020202020204" pitchFamily="34" charset="0"/>
              </a:rPr>
              <a:t>When an error occurs within a method, the method creates an object and hands it off to the runtime system. ... </a:t>
            </a:r>
          </a:p>
          <a:p>
            <a:pPr marL="0" indent="0">
              <a:buNone/>
            </a:pPr>
            <a:r>
              <a:rPr lang="en-US" b="0" i="0" dirty="0">
                <a:solidFill>
                  <a:srgbClr val="202124"/>
                </a:solidFill>
                <a:effectLst/>
                <a:latin typeface="arial" panose="020B0604020202020204" pitchFamily="34" charset="0"/>
              </a:rPr>
              <a:t>This block of code is called an </a:t>
            </a:r>
            <a:r>
              <a:rPr lang="en-US" b="1" i="0" dirty="0">
                <a:solidFill>
                  <a:srgbClr val="202124"/>
                </a:solidFill>
                <a:effectLst/>
                <a:latin typeface="arial" panose="020B0604020202020204" pitchFamily="34" charset="0"/>
              </a:rPr>
              <a:t>exception</a:t>
            </a:r>
            <a:r>
              <a:rPr lang="en-US" b="0" i="0" dirty="0">
                <a:solidFill>
                  <a:srgbClr val="202124"/>
                </a:solidFill>
                <a:effectLst/>
                <a:latin typeface="arial" panose="020B0604020202020204" pitchFamily="34" charset="0"/>
              </a:rPr>
              <a:t> handler.</a:t>
            </a:r>
            <a:endParaRPr lang="en-IN" dirty="0"/>
          </a:p>
        </p:txBody>
      </p:sp>
    </p:spTree>
    <p:extLst>
      <p:ext uri="{BB962C8B-B14F-4D97-AF65-F5344CB8AC3E}">
        <p14:creationId xmlns:p14="http://schemas.microsoft.com/office/powerpoint/2010/main" val="29983623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959D22-E03B-4171-BC9C-83B376A6C557}"/>
              </a:ext>
            </a:extLst>
          </p:cNvPr>
          <p:cNvSpPr>
            <a:spLocks noGrp="1"/>
          </p:cNvSpPr>
          <p:nvPr>
            <p:ph type="title"/>
          </p:nvPr>
        </p:nvSpPr>
        <p:spPr/>
        <p:txBody>
          <a:bodyPr>
            <a:normAutofit fontScale="90000"/>
          </a:bodyPr>
          <a:lstStyle/>
          <a:p>
            <a:r>
              <a:rPr lang="en-US" b="0" i="0" dirty="0">
                <a:effectLst/>
                <a:latin typeface="Roboto"/>
              </a:rPr>
              <a:t>Types of Exception in Java with Examples</a:t>
            </a:r>
            <a:br>
              <a:rPr lang="en-US" b="0" i="0" dirty="0">
                <a:effectLst/>
                <a:latin typeface="Roboto"/>
              </a:rPr>
            </a:br>
            <a:endParaRPr lang="en-IN" dirty="0"/>
          </a:p>
        </p:txBody>
      </p:sp>
      <p:sp>
        <p:nvSpPr>
          <p:cNvPr id="3" name="Content Placeholder 2">
            <a:extLst>
              <a:ext uri="{FF2B5EF4-FFF2-40B4-BE49-F238E27FC236}">
                <a16:creationId xmlns="" xmlns:a16="http://schemas.microsoft.com/office/drawing/2014/main" id="{E2A9DA68-87B2-4AFE-B1B6-001798689C60}"/>
              </a:ext>
            </a:extLst>
          </p:cNvPr>
          <p:cNvSpPr>
            <a:spLocks noGrp="1"/>
          </p:cNvSpPr>
          <p:nvPr>
            <p:ph idx="1"/>
          </p:nvPr>
        </p:nvSpPr>
        <p:spPr/>
        <p:txBody>
          <a:bodyPr/>
          <a:lstStyle/>
          <a:p>
            <a:r>
              <a:rPr lang="en-US" b="0" i="0" dirty="0">
                <a:effectLst/>
                <a:latin typeface="Roboto"/>
              </a:rPr>
              <a:t>Java defines several types of exceptions that relate to its various class libraries. Java also allows users to define their own exceptions.</a:t>
            </a:r>
            <a:endParaRPr lang="en-IN" dirty="0"/>
          </a:p>
        </p:txBody>
      </p:sp>
      <p:pic>
        <p:nvPicPr>
          <p:cNvPr id="4" name="Picture 3">
            <a:extLst>
              <a:ext uri="{FF2B5EF4-FFF2-40B4-BE49-F238E27FC236}">
                <a16:creationId xmlns="" xmlns:a16="http://schemas.microsoft.com/office/drawing/2014/main" id="{5BDDE3E4-9D4F-4A29-ACD3-F769FF15CDCA}"/>
              </a:ext>
            </a:extLst>
          </p:cNvPr>
          <p:cNvPicPr>
            <a:picLocks noChangeAspect="1"/>
          </p:cNvPicPr>
          <p:nvPr/>
        </p:nvPicPr>
        <p:blipFill>
          <a:blip r:embed="rId2"/>
          <a:stretch>
            <a:fillRect/>
          </a:stretch>
        </p:blipFill>
        <p:spPr>
          <a:xfrm>
            <a:off x="2525200" y="3184422"/>
            <a:ext cx="6905625" cy="2514600"/>
          </a:xfrm>
          <a:prstGeom prst="rect">
            <a:avLst/>
          </a:prstGeom>
        </p:spPr>
      </p:pic>
    </p:spTree>
    <p:extLst>
      <p:ext uri="{BB962C8B-B14F-4D97-AF65-F5344CB8AC3E}">
        <p14:creationId xmlns:p14="http://schemas.microsoft.com/office/powerpoint/2010/main" val="25836975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25E0E1-1B8D-4980-AE54-38DF823E37E1}"/>
              </a:ext>
            </a:extLst>
          </p:cNvPr>
          <p:cNvSpPr>
            <a:spLocks noGrp="1"/>
          </p:cNvSpPr>
          <p:nvPr>
            <p:ph type="title"/>
          </p:nvPr>
        </p:nvSpPr>
        <p:spPr/>
        <p:txBody>
          <a:bodyPr>
            <a:normAutofit/>
          </a:bodyPr>
          <a:lstStyle/>
          <a:p>
            <a:r>
              <a:rPr lang="en-US" b="0" i="0" dirty="0">
                <a:effectLst/>
                <a:latin typeface="Roboto"/>
              </a:rPr>
              <a:t>Built-in exceptions. </a:t>
            </a:r>
            <a:endParaRPr lang="en-IN" dirty="0"/>
          </a:p>
        </p:txBody>
      </p:sp>
      <p:sp>
        <p:nvSpPr>
          <p:cNvPr id="3" name="Content Placeholder 2">
            <a:extLst>
              <a:ext uri="{FF2B5EF4-FFF2-40B4-BE49-F238E27FC236}">
                <a16:creationId xmlns="" xmlns:a16="http://schemas.microsoft.com/office/drawing/2014/main" id="{0203A9BC-25D6-4368-B2BB-FCD634390162}"/>
              </a:ext>
            </a:extLst>
          </p:cNvPr>
          <p:cNvSpPr>
            <a:spLocks noGrp="1"/>
          </p:cNvSpPr>
          <p:nvPr>
            <p:ph idx="1"/>
          </p:nvPr>
        </p:nvSpPr>
        <p:spPr/>
        <p:txBody>
          <a:bodyPr/>
          <a:lstStyle/>
          <a:p>
            <a:r>
              <a:rPr lang="en-US" b="0" i="0" dirty="0">
                <a:effectLst/>
                <a:latin typeface="Roboto"/>
              </a:rPr>
              <a:t>These exceptions are suitable to explain certain error situations. Below is the list of important built-in exceptions in Java.</a:t>
            </a:r>
          </a:p>
          <a:p>
            <a:r>
              <a:rPr lang="en-US" b="0" i="0" dirty="0">
                <a:effectLst/>
                <a:latin typeface="Roboto"/>
              </a:rPr>
              <a:t>are the exceptions which are available in Java libraries</a:t>
            </a:r>
            <a:endParaRPr lang="en-IN" dirty="0"/>
          </a:p>
        </p:txBody>
      </p:sp>
    </p:spTree>
    <p:extLst>
      <p:ext uri="{BB962C8B-B14F-4D97-AF65-F5344CB8AC3E}">
        <p14:creationId xmlns:p14="http://schemas.microsoft.com/office/powerpoint/2010/main" val="860435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C66A07-D34B-429D-87DB-B64BB2DDEA09}"/>
              </a:ext>
            </a:extLst>
          </p:cNvPr>
          <p:cNvSpPr>
            <a:spLocks noGrp="1"/>
          </p:cNvSpPr>
          <p:nvPr>
            <p:ph type="title"/>
          </p:nvPr>
        </p:nvSpPr>
        <p:spPr/>
        <p:txBody>
          <a:bodyPr/>
          <a:lstStyle/>
          <a:p>
            <a:r>
              <a:rPr lang="en-US" altLang="en-US" dirty="0"/>
              <a:t>Exception Types</a:t>
            </a:r>
            <a:endParaRPr lang="en-IN" dirty="0"/>
          </a:p>
        </p:txBody>
      </p:sp>
      <p:graphicFrame>
        <p:nvGraphicFramePr>
          <p:cNvPr id="5" name="Object 6">
            <a:extLst>
              <a:ext uri="{FF2B5EF4-FFF2-40B4-BE49-F238E27FC236}">
                <a16:creationId xmlns="" xmlns:a16="http://schemas.microsoft.com/office/drawing/2014/main" id="{A1D63A1F-B0CD-43EE-9F55-5C29C3505357}"/>
              </a:ext>
            </a:extLst>
          </p:cNvPr>
          <p:cNvGraphicFramePr>
            <a:graphicFrameLocks noChangeAspect="1"/>
          </p:cNvGraphicFramePr>
          <p:nvPr>
            <p:extLst>
              <p:ext uri="{D42A27DB-BD31-4B8C-83A1-F6EECF244321}">
                <p14:modId xmlns:p14="http://schemas.microsoft.com/office/powerpoint/2010/main" val="1440890370"/>
              </p:ext>
            </p:extLst>
          </p:nvPr>
        </p:nvGraphicFramePr>
        <p:xfrm>
          <a:off x="870613" y="1194179"/>
          <a:ext cx="10229850" cy="5486400"/>
        </p:xfrm>
        <a:graphic>
          <a:graphicData uri="http://schemas.openxmlformats.org/presentationml/2006/ole">
            <mc:AlternateContent xmlns:mc="http://schemas.openxmlformats.org/markup-compatibility/2006">
              <mc:Choice xmlns:v="urn:schemas-microsoft-com:vml" Requires="v">
                <p:oleObj spid="_x0000_s1079" name="Picture" r:id="rId3" imgW="8005572" imgH="3653028" progId="Word.Picture.8">
                  <p:embed/>
                </p:oleObj>
              </mc:Choice>
              <mc:Fallback>
                <p:oleObj name="Picture" r:id="rId3" imgW="8005572" imgH="3653028" progId="Word.Picture.8">
                  <p:embed/>
                  <p:pic>
                    <p:nvPicPr>
                      <p:cNvPr id="12292" name="Object 6">
                        <a:extLst>
                          <a:ext uri="{FF2B5EF4-FFF2-40B4-BE49-F238E27FC236}">
                            <a16:creationId xmlns="" xmlns:a16="http://schemas.microsoft.com/office/drawing/2014/main" id="{97F85C82-C643-45CC-9ABC-4832E82E4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8" t="2000" r="31085" b="4500"/>
                      <a:stretch>
                        <a:fillRect/>
                      </a:stretch>
                    </p:blipFill>
                    <p:spPr bwMode="auto">
                      <a:xfrm>
                        <a:off x="870613" y="1194179"/>
                        <a:ext cx="10229850" cy="5486400"/>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7708552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 xmlns:a16="http://schemas.microsoft.com/office/drawing/2014/main" id="{0658D8E9-ADA6-4D33-80D5-315562BE91DB}"/>
              </a:ext>
            </a:extLst>
          </p:cNvPr>
          <p:cNvSpPr>
            <a:spLocks noGrp="1" noChangeArrowheads="1"/>
          </p:cNvSpPr>
          <p:nvPr>
            <p:ph type="title"/>
          </p:nvPr>
        </p:nvSpPr>
        <p:spPr>
          <a:xfrm>
            <a:off x="2209800" y="228600"/>
            <a:ext cx="7772400" cy="533400"/>
          </a:xfrm>
        </p:spPr>
        <p:txBody>
          <a:bodyPr>
            <a:normAutofit fontScale="90000"/>
          </a:bodyPr>
          <a:lstStyle/>
          <a:p>
            <a:pPr>
              <a:defRPr/>
            </a:pPr>
            <a:r>
              <a:rPr lang="en-US" dirty="0"/>
              <a:t>System Errors</a:t>
            </a:r>
            <a:endParaRPr lang="en-US" b="1" dirty="0"/>
          </a:p>
        </p:txBody>
      </p:sp>
      <p:sp>
        <p:nvSpPr>
          <p:cNvPr id="13315" name="Slide Number Placeholder 4">
            <a:extLst>
              <a:ext uri="{FF2B5EF4-FFF2-40B4-BE49-F238E27FC236}">
                <a16:creationId xmlns="" xmlns:a16="http://schemas.microsoft.com/office/drawing/2014/main" id="{D3DC7756-D16C-46F3-8113-08FAC17580B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B49CC2A-4B92-47A5-A9CA-021023B85E87}" type="slidenum">
              <a:rPr lang="en-US" altLang="en-US" sz="1800">
                <a:solidFill>
                  <a:srgbClr val="FFFFFF"/>
                </a:solidFill>
              </a:rPr>
              <a:pPr/>
              <a:t>66</a:t>
            </a:fld>
            <a:endParaRPr lang="en-US" altLang="en-US" sz="1800">
              <a:solidFill>
                <a:srgbClr val="FFFFFF"/>
              </a:solidFill>
            </a:endParaRPr>
          </a:p>
        </p:txBody>
      </p:sp>
      <p:graphicFrame>
        <p:nvGraphicFramePr>
          <p:cNvPr id="13316" name="Object 3">
            <a:extLst>
              <a:ext uri="{FF2B5EF4-FFF2-40B4-BE49-F238E27FC236}">
                <a16:creationId xmlns="" xmlns:a16="http://schemas.microsoft.com/office/drawing/2014/main" id="{EF1AD686-2C08-4490-BBC3-43E62631C69C}"/>
              </a:ext>
            </a:extLst>
          </p:cNvPr>
          <p:cNvGraphicFramePr>
            <a:graphicFrameLocks noChangeAspect="1"/>
          </p:cNvGraphicFramePr>
          <p:nvPr/>
        </p:nvGraphicFramePr>
        <p:xfrm>
          <a:off x="2209801" y="990601"/>
          <a:ext cx="8359775" cy="5110163"/>
        </p:xfrm>
        <a:graphic>
          <a:graphicData uri="http://schemas.openxmlformats.org/presentationml/2006/ole">
            <mc:AlternateContent xmlns:mc="http://schemas.openxmlformats.org/markup-compatibility/2006">
              <mc:Choice xmlns:v="urn:schemas-microsoft-com:vml" Requires="v">
                <p:oleObj spid="_x0000_s2102" name="Picture" r:id="rId3" imgW="8005572" imgH="3653028" progId="Word.Picture.8">
                  <p:embed/>
                </p:oleObj>
              </mc:Choice>
              <mc:Fallback>
                <p:oleObj name="Picture" r:id="rId3" imgW="8005572" imgH="3653028" progId="Word.Picture.8">
                  <p:embed/>
                  <p:pic>
                    <p:nvPicPr>
                      <p:cNvPr id="13316" name="Object 3">
                        <a:extLst>
                          <a:ext uri="{FF2B5EF4-FFF2-40B4-BE49-F238E27FC236}">
                            <a16:creationId xmlns="" xmlns:a16="http://schemas.microsoft.com/office/drawing/2014/main" id="{EF1AD686-2C08-4490-BBC3-43E62631C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8" t="2000" r="31085" b="4500"/>
                      <a:stretch>
                        <a:fillRect/>
                      </a:stretch>
                    </p:blipFill>
                    <p:spPr bwMode="auto">
                      <a:xfrm>
                        <a:off x="2209801" y="990601"/>
                        <a:ext cx="8359775" cy="511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4687" name="Line 15">
            <a:extLst>
              <a:ext uri="{FF2B5EF4-FFF2-40B4-BE49-F238E27FC236}">
                <a16:creationId xmlns="" xmlns:a16="http://schemas.microsoft.com/office/drawing/2014/main" id="{42ADB39D-1506-46D3-8822-B4993D2BCB6E}"/>
              </a:ext>
            </a:extLst>
          </p:cNvPr>
          <p:cNvSpPr>
            <a:spLocks noChangeShapeType="1"/>
          </p:cNvSpPr>
          <p:nvPr/>
        </p:nvSpPr>
        <p:spPr bwMode="auto">
          <a:xfrm>
            <a:off x="4343400" y="5257800"/>
            <a:ext cx="838200" cy="0"/>
          </a:xfrm>
          <a:prstGeom prst="line">
            <a:avLst/>
          </a:prstGeom>
          <a:noFill/>
          <a:ln w="12700">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IN"/>
          </a:p>
        </p:txBody>
      </p:sp>
      <p:sp>
        <p:nvSpPr>
          <p:cNvPr id="284688" name="Rectangle 16">
            <a:extLst>
              <a:ext uri="{FF2B5EF4-FFF2-40B4-BE49-F238E27FC236}">
                <a16:creationId xmlns="" xmlns:a16="http://schemas.microsoft.com/office/drawing/2014/main" id="{B0804095-A2EC-4739-9D60-E313BF9A493F}"/>
              </a:ext>
            </a:extLst>
          </p:cNvPr>
          <p:cNvSpPr>
            <a:spLocks noChangeArrowheads="1"/>
          </p:cNvSpPr>
          <p:nvPr/>
        </p:nvSpPr>
        <p:spPr bwMode="auto">
          <a:xfrm>
            <a:off x="4876800" y="3962400"/>
            <a:ext cx="3276600" cy="2133600"/>
          </a:xfrm>
          <a:prstGeom prst="rect">
            <a:avLst/>
          </a:prstGeom>
          <a:solidFill>
            <a:schemeClr val="accent1">
              <a:alpha val="18823"/>
            </a:schemeClr>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84686" name="Text Box 14">
            <a:extLst>
              <a:ext uri="{FF2B5EF4-FFF2-40B4-BE49-F238E27FC236}">
                <a16:creationId xmlns="" xmlns:a16="http://schemas.microsoft.com/office/drawing/2014/main" id="{7D91990C-E148-44F9-B3F6-B1FA9632E77E}"/>
              </a:ext>
            </a:extLst>
          </p:cNvPr>
          <p:cNvSpPr txBox="1">
            <a:spLocks noChangeArrowheads="1"/>
          </p:cNvSpPr>
          <p:nvPr/>
        </p:nvSpPr>
        <p:spPr bwMode="auto">
          <a:xfrm>
            <a:off x="1524000" y="3962401"/>
            <a:ext cx="3048000" cy="2047875"/>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i="1">
                <a:solidFill>
                  <a:schemeClr val="bg2"/>
                </a:solidFill>
                <a:cs typeface="Times New Roman" panose="02020603050405020304" pitchFamily="18" charset="0"/>
              </a:rPr>
              <a:t>System errors</a:t>
            </a:r>
            <a:r>
              <a:rPr lang="en-US" altLang="en-US" sz="1600">
                <a:solidFill>
                  <a:schemeClr val="bg2"/>
                </a:solidFill>
                <a:cs typeface="Times New Roman" panose="02020603050405020304" pitchFamily="18" charset="0"/>
              </a:rPr>
              <a:t> are thrown by JVM and represented in the </a:t>
            </a:r>
            <a:r>
              <a:rPr lang="en-US" altLang="en-US" sz="1600" u="sng">
                <a:solidFill>
                  <a:schemeClr val="bg2"/>
                </a:solidFill>
                <a:cs typeface="Times New Roman" panose="02020603050405020304" pitchFamily="18" charset="0"/>
              </a:rPr>
              <a:t>Error</a:t>
            </a:r>
            <a:r>
              <a:rPr lang="en-US" altLang="en-US" sz="1600">
                <a:solidFill>
                  <a:schemeClr val="bg2"/>
                </a:solidFill>
                <a:cs typeface="Times New Roman" panose="02020603050405020304" pitchFamily="18" charset="0"/>
              </a:rPr>
              <a:t> class. The </a:t>
            </a:r>
            <a:r>
              <a:rPr lang="en-US" altLang="en-US" sz="1600" u="sng">
                <a:solidFill>
                  <a:schemeClr val="bg2"/>
                </a:solidFill>
                <a:cs typeface="Times New Roman" panose="02020603050405020304" pitchFamily="18" charset="0"/>
              </a:rPr>
              <a:t>Error</a:t>
            </a:r>
            <a:r>
              <a:rPr lang="en-US" altLang="en-US" sz="1600">
                <a:solidFill>
                  <a:schemeClr val="bg2"/>
                </a:solidFill>
                <a:cs typeface="Times New Roman" panose="02020603050405020304" pitchFamily="18" charset="0"/>
              </a:rPr>
              <a:t> class describes internal system errors. Such errors rarely occur. If one does, there is little you can do beyond notifying the user and trying to terminate the program gracefully.</a:t>
            </a:r>
            <a:r>
              <a:rPr lang="en-US" altLang="en-US" sz="1600">
                <a:cs typeface="Times New Roman" panose="02020603050405020304" pitchFamily="18" charset="0"/>
              </a:rPr>
              <a:t> </a:t>
            </a:r>
            <a:endParaRPr lang="en-US"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4686"/>
                                        </p:tgtEl>
                                        <p:attrNameLst>
                                          <p:attrName>style.visibility</p:attrName>
                                        </p:attrNameLst>
                                      </p:cBhvr>
                                      <p:to>
                                        <p:strVal val="visible"/>
                                      </p:to>
                                    </p:set>
                                    <p:anim calcmode="lin" valueType="num">
                                      <p:cBhvr additive="base">
                                        <p:cTn id="7" dur="500" fill="hold"/>
                                        <p:tgtEl>
                                          <p:spTgt spid="284686"/>
                                        </p:tgtEl>
                                        <p:attrNameLst>
                                          <p:attrName>ppt_x</p:attrName>
                                        </p:attrNameLst>
                                      </p:cBhvr>
                                      <p:tavLst>
                                        <p:tav tm="0">
                                          <p:val>
                                            <p:strVal val="0-#ppt_w/2"/>
                                          </p:val>
                                        </p:tav>
                                        <p:tav tm="100000">
                                          <p:val>
                                            <p:strVal val="#ppt_x"/>
                                          </p:val>
                                        </p:tav>
                                      </p:tavLst>
                                    </p:anim>
                                    <p:anim calcmode="lin" valueType="num">
                                      <p:cBhvr additive="base">
                                        <p:cTn id="8" dur="500" fill="hold"/>
                                        <p:tgtEl>
                                          <p:spTgt spid="28468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4687"/>
                                        </p:tgtEl>
                                        <p:attrNameLst>
                                          <p:attrName>style.visibility</p:attrName>
                                        </p:attrNameLst>
                                      </p:cBhvr>
                                      <p:to>
                                        <p:strVal val="visible"/>
                                      </p:to>
                                    </p:set>
                                    <p:anim calcmode="lin" valueType="num">
                                      <p:cBhvr additive="base">
                                        <p:cTn id="11" dur="500" fill="hold"/>
                                        <p:tgtEl>
                                          <p:spTgt spid="284687"/>
                                        </p:tgtEl>
                                        <p:attrNameLst>
                                          <p:attrName>ppt_x</p:attrName>
                                        </p:attrNameLst>
                                      </p:cBhvr>
                                      <p:tavLst>
                                        <p:tav tm="0">
                                          <p:val>
                                            <p:strVal val="0-#ppt_w/2"/>
                                          </p:val>
                                        </p:tav>
                                        <p:tav tm="100000">
                                          <p:val>
                                            <p:strVal val="#ppt_x"/>
                                          </p:val>
                                        </p:tav>
                                      </p:tavLst>
                                    </p:anim>
                                    <p:anim calcmode="lin" valueType="num">
                                      <p:cBhvr additive="base">
                                        <p:cTn id="12" dur="500" fill="hold"/>
                                        <p:tgtEl>
                                          <p:spTgt spid="28468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4688"/>
                                        </p:tgtEl>
                                        <p:attrNameLst>
                                          <p:attrName>style.visibility</p:attrName>
                                        </p:attrNameLst>
                                      </p:cBhvr>
                                      <p:to>
                                        <p:strVal val="visible"/>
                                      </p:to>
                                    </p:set>
                                    <p:anim calcmode="lin" valueType="num">
                                      <p:cBhvr additive="base">
                                        <p:cTn id="15" dur="500" fill="hold"/>
                                        <p:tgtEl>
                                          <p:spTgt spid="284688"/>
                                        </p:tgtEl>
                                        <p:attrNameLst>
                                          <p:attrName>ppt_x</p:attrName>
                                        </p:attrNameLst>
                                      </p:cBhvr>
                                      <p:tavLst>
                                        <p:tav tm="0">
                                          <p:val>
                                            <p:strVal val="0-#ppt_w/2"/>
                                          </p:val>
                                        </p:tav>
                                        <p:tav tm="100000">
                                          <p:val>
                                            <p:strVal val="#ppt_x"/>
                                          </p:val>
                                        </p:tav>
                                      </p:tavLst>
                                    </p:anim>
                                    <p:anim calcmode="lin" valueType="num">
                                      <p:cBhvr additive="base">
                                        <p:cTn id="16" dur="500" fill="hold"/>
                                        <p:tgtEl>
                                          <p:spTgt spid="2846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8" grpId="0" animBg="1"/>
      <p:bldP spid="284686"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 xmlns:a16="http://schemas.microsoft.com/office/drawing/2014/main" id="{2ABCFACB-26A2-4CF8-8FC6-94C0A55DA9D3}"/>
              </a:ext>
            </a:extLst>
          </p:cNvPr>
          <p:cNvSpPr>
            <a:spLocks noGrp="1" noChangeArrowheads="1"/>
          </p:cNvSpPr>
          <p:nvPr>
            <p:ph type="title"/>
          </p:nvPr>
        </p:nvSpPr>
        <p:spPr>
          <a:xfrm>
            <a:off x="2209800" y="228600"/>
            <a:ext cx="7772400" cy="685800"/>
          </a:xfrm>
        </p:spPr>
        <p:txBody>
          <a:bodyPr>
            <a:normAutofit fontScale="90000"/>
          </a:bodyPr>
          <a:lstStyle/>
          <a:p>
            <a:pPr>
              <a:defRPr/>
            </a:pPr>
            <a:r>
              <a:rPr lang="en-US"/>
              <a:t>Exceptions</a:t>
            </a:r>
            <a:endParaRPr lang="en-US" b="1"/>
          </a:p>
        </p:txBody>
      </p:sp>
      <p:sp>
        <p:nvSpPr>
          <p:cNvPr id="14339" name="Slide Number Placeholder 4">
            <a:extLst>
              <a:ext uri="{FF2B5EF4-FFF2-40B4-BE49-F238E27FC236}">
                <a16:creationId xmlns="" xmlns:a16="http://schemas.microsoft.com/office/drawing/2014/main" id="{FC9D1F3B-152B-4082-A761-F7FDA7F2E33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6658828-41A2-4032-8FF2-8B8671C684F3}" type="slidenum">
              <a:rPr lang="en-US" altLang="en-US" sz="1800">
                <a:solidFill>
                  <a:srgbClr val="FFFFFF"/>
                </a:solidFill>
              </a:rPr>
              <a:pPr/>
              <a:t>67</a:t>
            </a:fld>
            <a:endParaRPr lang="en-US" altLang="en-US" sz="1800">
              <a:solidFill>
                <a:srgbClr val="FFFFFF"/>
              </a:solidFill>
            </a:endParaRPr>
          </a:p>
        </p:txBody>
      </p:sp>
      <p:graphicFrame>
        <p:nvGraphicFramePr>
          <p:cNvPr id="14340" name="Object 3">
            <a:extLst>
              <a:ext uri="{FF2B5EF4-FFF2-40B4-BE49-F238E27FC236}">
                <a16:creationId xmlns="" xmlns:a16="http://schemas.microsoft.com/office/drawing/2014/main" id="{FB012E0F-809E-4108-B88D-1F3B4296A285}"/>
              </a:ext>
            </a:extLst>
          </p:cNvPr>
          <p:cNvGraphicFramePr>
            <a:graphicFrameLocks noChangeAspect="1"/>
          </p:cNvGraphicFramePr>
          <p:nvPr/>
        </p:nvGraphicFramePr>
        <p:xfrm>
          <a:off x="2136776" y="1143001"/>
          <a:ext cx="8359775" cy="5110163"/>
        </p:xfrm>
        <a:graphic>
          <a:graphicData uri="http://schemas.openxmlformats.org/presentationml/2006/ole">
            <mc:AlternateContent xmlns:mc="http://schemas.openxmlformats.org/markup-compatibility/2006">
              <mc:Choice xmlns:v="urn:schemas-microsoft-com:vml" Requires="v">
                <p:oleObj spid="_x0000_s3126" name="Picture" r:id="rId3" imgW="8005572" imgH="3653028" progId="Word.Picture.8">
                  <p:embed/>
                </p:oleObj>
              </mc:Choice>
              <mc:Fallback>
                <p:oleObj name="Picture" r:id="rId3" imgW="8005572" imgH="3653028" progId="Word.Picture.8">
                  <p:embed/>
                  <p:pic>
                    <p:nvPicPr>
                      <p:cNvPr id="14340" name="Object 3">
                        <a:extLst>
                          <a:ext uri="{FF2B5EF4-FFF2-40B4-BE49-F238E27FC236}">
                            <a16:creationId xmlns="" xmlns:a16="http://schemas.microsoft.com/office/drawing/2014/main" id="{FB012E0F-809E-4108-B88D-1F3B4296A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8" t="2000" r="31085" b="4500"/>
                      <a:stretch>
                        <a:fillRect/>
                      </a:stretch>
                    </p:blipFill>
                    <p:spPr bwMode="auto">
                      <a:xfrm>
                        <a:off x="2136776" y="1143001"/>
                        <a:ext cx="8359775" cy="511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Line 4">
            <a:extLst>
              <a:ext uri="{FF2B5EF4-FFF2-40B4-BE49-F238E27FC236}">
                <a16:creationId xmlns="" xmlns:a16="http://schemas.microsoft.com/office/drawing/2014/main" id="{596FC6AF-B998-46DE-8B6C-7DFFCBC5E68D}"/>
              </a:ext>
            </a:extLst>
          </p:cNvPr>
          <p:cNvSpPr>
            <a:spLocks noChangeShapeType="1"/>
          </p:cNvSpPr>
          <p:nvPr/>
        </p:nvSpPr>
        <p:spPr bwMode="auto">
          <a:xfrm>
            <a:off x="4495800" y="1219200"/>
            <a:ext cx="0" cy="2819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4342" name="Line 5">
            <a:extLst>
              <a:ext uri="{FF2B5EF4-FFF2-40B4-BE49-F238E27FC236}">
                <a16:creationId xmlns="" xmlns:a16="http://schemas.microsoft.com/office/drawing/2014/main" id="{92C9F852-D4ED-442D-A3CF-E7E803B3488A}"/>
              </a:ext>
            </a:extLst>
          </p:cNvPr>
          <p:cNvSpPr>
            <a:spLocks noChangeShapeType="1"/>
          </p:cNvSpPr>
          <p:nvPr/>
        </p:nvSpPr>
        <p:spPr bwMode="auto">
          <a:xfrm>
            <a:off x="4495800" y="1219200"/>
            <a:ext cx="3352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4343" name="Line 6">
            <a:extLst>
              <a:ext uri="{FF2B5EF4-FFF2-40B4-BE49-F238E27FC236}">
                <a16:creationId xmlns="" xmlns:a16="http://schemas.microsoft.com/office/drawing/2014/main" id="{55B3AE69-4C24-4322-8B84-981DCF782B25}"/>
              </a:ext>
            </a:extLst>
          </p:cNvPr>
          <p:cNvSpPr>
            <a:spLocks noChangeShapeType="1"/>
          </p:cNvSpPr>
          <p:nvPr/>
        </p:nvSpPr>
        <p:spPr bwMode="auto">
          <a:xfrm>
            <a:off x="7848600" y="121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4344" name="Line 7">
            <a:extLst>
              <a:ext uri="{FF2B5EF4-FFF2-40B4-BE49-F238E27FC236}">
                <a16:creationId xmlns="" xmlns:a16="http://schemas.microsoft.com/office/drawing/2014/main" id="{1E2CF3FF-BD02-4105-ADFB-5A83F2F30D3E}"/>
              </a:ext>
            </a:extLst>
          </p:cNvPr>
          <p:cNvSpPr>
            <a:spLocks noChangeShapeType="1"/>
          </p:cNvSpPr>
          <p:nvPr/>
        </p:nvSpPr>
        <p:spPr bwMode="auto">
          <a:xfrm>
            <a:off x="4495800" y="4038600"/>
            <a:ext cx="3352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285705" name="Line 9">
            <a:extLst>
              <a:ext uri="{FF2B5EF4-FFF2-40B4-BE49-F238E27FC236}">
                <a16:creationId xmlns="" xmlns:a16="http://schemas.microsoft.com/office/drawing/2014/main" id="{BC90B326-8448-4285-9802-AB3DC4F632F8}"/>
              </a:ext>
            </a:extLst>
          </p:cNvPr>
          <p:cNvSpPr>
            <a:spLocks noChangeShapeType="1"/>
          </p:cNvSpPr>
          <p:nvPr/>
        </p:nvSpPr>
        <p:spPr bwMode="auto">
          <a:xfrm>
            <a:off x="4343400" y="1905000"/>
            <a:ext cx="838200" cy="0"/>
          </a:xfrm>
          <a:prstGeom prst="line">
            <a:avLst/>
          </a:prstGeom>
          <a:noFill/>
          <a:ln w="12700">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IN"/>
          </a:p>
        </p:txBody>
      </p:sp>
      <p:sp>
        <p:nvSpPr>
          <p:cNvPr id="14346" name="Line 12">
            <a:extLst>
              <a:ext uri="{FF2B5EF4-FFF2-40B4-BE49-F238E27FC236}">
                <a16:creationId xmlns="" xmlns:a16="http://schemas.microsoft.com/office/drawing/2014/main" id="{FA79D392-DE52-4A15-8D72-7EEF2202D140}"/>
              </a:ext>
            </a:extLst>
          </p:cNvPr>
          <p:cNvSpPr>
            <a:spLocks noChangeShapeType="1"/>
          </p:cNvSpPr>
          <p:nvPr/>
        </p:nvSpPr>
        <p:spPr bwMode="auto">
          <a:xfrm>
            <a:off x="7848600" y="40386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285704" name="Text Box 8">
            <a:extLst>
              <a:ext uri="{FF2B5EF4-FFF2-40B4-BE49-F238E27FC236}">
                <a16:creationId xmlns="" xmlns:a16="http://schemas.microsoft.com/office/drawing/2014/main" id="{0869F3B7-385D-4E12-AF6A-1B8F1B1EB77F}"/>
              </a:ext>
            </a:extLst>
          </p:cNvPr>
          <p:cNvSpPr txBox="1">
            <a:spLocks noChangeArrowheads="1"/>
          </p:cNvSpPr>
          <p:nvPr/>
        </p:nvSpPr>
        <p:spPr bwMode="auto">
          <a:xfrm>
            <a:off x="1752600" y="1295400"/>
            <a:ext cx="2667000" cy="1739900"/>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u="sng">
                <a:solidFill>
                  <a:schemeClr val="bg2"/>
                </a:solidFill>
                <a:cs typeface="Times New Roman" panose="02020603050405020304" pitchFamily="18" charset="0"/>
              </a:rPr>
              <a:t>Exception</a:t>
            </a:r>
            <a:r>
              <a:rPr lang="en-US" altLang="en-US" sz="1800">
                <a:solidFill>
                  <a:schemeClr val="bg2"/>
                </a:solidFill>
                <a:cs typeface="Times New Roman" panose="02020603050405020304" pitchFamily="18" charset="0"/>
              </a:rPr>
              <a:t> describes errors caused by your program and external circumstances. These errors can be caught and handled by your program. </a:t>
            </a:r>
            <a:endParaRPr lang="en-US" altLang="en-US" sz="1800">
              <a:solidFill>
                <a:schemeClr val="bg2"/>
              </a:solidFill>
            </a:endParaRPr>
          </a:p>
        </p:txBody>
      </p:sp>
      <p:sp>
        <p:nvSpPr>
          <p:cNvPr id="285710" name="Rectangle 14">
            <a:extLst>
              <a:ext uri="{FF2B5EF4-FFF2-40B4-BE49-F238E27FC236}">
                <a16:creationId xmlns="" xmlns:a16="http://schemas.microsoft.com/office/drawing/2014/main" id="{CAF10916-4211-45AD-AF79-36910AB03CA3}"/>
              </a:ext>
            </a:extLst>
          </p:cNvPr>
          <p:cNvSpPr>
            <a:spLocks noChangeArrowheads="1"/>
          </p:cNvSpPr>
          <p:nvPr/>
        </p:nvSpPr>
        <p:spPr bwMode="auto">
          <a:xfrm>
            <a:off x="4495800" y="1371600"/>
            <a:ext cx="5943600" cy="2667000"/>
          </a:xfrm>
          <a:prstGeom prst="rect">
            <a:avLst/>
          </a:prstGeom>
          <a:solidFill>
            <a:schemeClr val="accent1">
              <a:alpha val="18823"/>
            </a:schemeClr>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85711" name="Rectangle 15">
            <a:extLst>
              <a:ext uri="{FF2B5EF4-FFF2-40B4-BE49-F238E27FC236}">
                <a16:creationId xmlns="" xmlns:a16="http://schemas.microsoft.com/office/drawing/2014/main" id="{2B642546-1E48-481B-A6F3-0AD2ED48FC48}"/>
              </a:ext>
            </a:extLst>
          </p:cNvPr>
          <p:cNvSpPr>
            <a:spLocks noChangeArrowheads="1"/>
          </p:cNvSpPr>
          <p:nvPr/>
        </p:nvSpPr>
        <p:spPr bwMode="auto">
          <a:xfrm>
            <a:off x="7696200" y="4038600"/>
            <a:ext cx="2743200" cy="533400"/>
          </a:xfrm>
          <a:prstGeom prst="rect">
            <a:avLst/>
          </a:prstGeom>
          <a:solidFill>
            <a:schemeClr val="accent1">
              <a:alpha val="18823"/>
            </a:schemeClr>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5704"/>
                                        </p:tgtEl>
                                        <p:attrNameLst>
                                          <p:attrName>style.visibility</p:attrName>
                                        </p:attrNameLst>
                                      </p:cBhvr>
                                      <p:to>
                                        <p:strVal val="visible"/>
                                      </p:to>
                                    </p:set>
                                    <p:anim calcmode="lin" valueType="num">
                                      <p:cBhvr additive="base">
                                        <p:cTn id="7" dur="500" fill="hold"/>
                                        <p:tgtEl>
                                          <p:spTgt spid="285704"/>
                                        </p:tgtEl>
                                        <p:attrNameLst>
                                          <p:attrName>ppt_x</p:attrName>
                                        </p:attrNameLst>
                                      </p:cBhvr>
                                      <p:tavLst>
                                        <p:tav tm="0">
                                          <p:val>
                                            <p:strVal val="0-#ppt_w/2"/>
                                          </p:val>
                                        </p:tav>
                                        <p:tav tm="100000">
                                          <p:val>
                                            <p:strVal val="#ppt_x"/>
                                          </p:val>
                                        </p:tav>
                                      </p:tavLst>
                                    </p:anim>
                                    <p:anim calcmode="lin" valueType="num">
                                      <p:cBhvr additive="base">
                                        <p:cTn id="8" dur="500" fill="hold"/>
                                        <p:tgtEl>
                                          <p:spTgt spid="28570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5705"/>
                                        </p:tgtEl>
                                        <p:attrNameLst>
                                          <p:attrName>style.visibility</p:attrName>
                                        </p:attrNameLst>
                                      </p:cBhvr>
                                      <p:to>
                                        <p:strVal val="visible"/>
                                      </p:to>
                                    </p:set>
                                    <p:anim calcmode="lin" valueType="num">
                                      <p:cBhvr additive="base">
                                        <p:cTn id="11" dur="500" fill="hold"/>
                                        <p:tgtEl>
                                          <p:spTgt spid="285705"/>
                                        </p:tgtEl>
                                        <p:attrNameLst>
                                          <p:attrName>ppt_x</p:attrName>
                                        </p:attrNameLst>
                                      </p:cBhvr>
                                      <p:tavLst>
                                        <p:tav tm="0">
                                          <p:val>
                                            <p:strVal val="0-#ppt_w/2"/>
                                          </p:val>
                                        </p:tav>
                                        <p:tav tm="100000">
                                          <p:val>
                                            <p:strVal val="#ppt_x"/>
                                          </p:val>
                                        </p:tav>
                                      </p:tavLst>
                                    </p:anim>
                                    <p:anim calcmode="lin" valueType="num">
                                      <p:cBhvr additive="base">
                                        <p:cTn id="12" dur="500" fill="hold"/>
                                        <p:tgtEl>
                                          <p:spTgt spid="28570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5710"/>
                                        </p:tgtEl>
                                        <p:attrNameLst>
                                          <p:attrName>style.visibility</p:attrName>
                                        </p:attrNameLst>
                                      </p:cBhvr>
                                      <p:to>
                                        <p:strVal val="visible"/>
                                      </p:to>
                                    </p:set>
                                    <p:anim calcmode="lin" valueType="num">
                                      <p:cBhvr additive="base">
                                        <p:cTn id="15" dur="500" fill="hold"/>
                                        <p:tgtEl>
                                          <p:spTgt spid="285710"/>
                                        </p:tgtEl>
                                        <p:attrNameLst>
                                          <p:attrName>ppt_x</p:attrName>
                                        </p:attrNameLst>
                                      </p:cBhvr>
                                      <p:tavLst>
                                        <p:tav tm="0">
                                          <p:val>
                                            <p:strVal val="0-#ppt_w/2"/>
                                          </p:val>
                                        </p:tav>
                                        <p:tav tm="100000">
                                          <p:val>
                                            <p:strVal val="#ppt_x"/>
                                          </p:val>
                                        </p:tav>
                                      </p:tavLst>
                                    </p:anim>
                                    <p:anim calcmode="lin" valueType="num">
                                      <p:cBhvr additive="base">
                                        <p:cTn id="16" dur="500" fill="hold"/>
                                        <p:tgtEl>
                                          <p:spTgt spid="2857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5711"/>
                                        </p:tgtEl>
                                        <p:attrNameLst>
                                          <p:attrName>style.visibility</p:attrName>
                                        </p:attrNameLst>
                                      </p:cBhvr>
                                      <p:to>
                                        <p:strVal val="visible"/>
                                      </p:to>
                                    </p:set>
                                    <p:anim calcmode="lin" valueType="num">
                                      <p:cBhvr additive="base">
                                        <p:cTn id="19" dur="500" fill="hold"/>
                                        <p:tgtEl>
                                          <p:spTgt spid="285711"/>
                                        </p:tgtEl>
                                        <p:attrNameLst>
                                          <p:attrName>ppt_x</p:attrName>
                                        </p:attrNameLst>
                                      </p:cBhvr>
                                      <p:tavLst>
                                        <p:tav tm="0">
                                          <p:val>
                                            <p:strVal val="0-#ppt_w/2"/>
                                          </p:val>
                                        </p:tav>
                                        <p:tav tm="100000">
                                          <p:val>
                                            <p:strVal val="#ppt_x"/>
                                          </p:val>
                                        </p:tav>
                                      </p:tavLst>
                                    </p:anim>
                                    <p:anim calcmode="lin" valueType="num">
                                      <p:cBhvr additive="base">
                                        <p:cTn id="20" dur="500" fill="hold"/>
                                        <p:tgtEl>
                                          <p:spTgt spid="2857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4" grpId="0" animBg="1" autoUpdateAnimBg="0"/>
      <p:bldP spid="285710" grpId="0" animBg="1"/>
      <p:bldP spid="2857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 xmlns:a16="http://schemas.microsoft.com/office/drawing/2014/main" id="{B3745502-8FF8-4CF5-BF2C-36D846FA20B8}"/>
              </a:ext>
            </a:extLst>
          </p:cNvPr>
          <p:cNvSpPr>
            <a:spLocks noGrp="1" noChangeArrowheads="1"/>
          </p:cNvSpPr>
          <p:nvPr>
            <p:ph type="title"/>
          </p:nvPr>
        </p:nvSpPr>
        <p:spPr>
          <a:xfrm>
            <a:off x="2209800" y="228600"/>
            <a:ext cx="7772400" cy="533400"/>
          </a:xfrm>
        </p:spPr>
        <p:txBody>
          <a:bodyPr>
            <a:normAutofit fontScale="90000"/>
          </a:bodyPr>
          <a:lstStyle/>
          <a:p>
            <a:pPr>
              <a:defRPr/>
            </a:pPr>
            <a:r>
              <a:rPr lang="en-US"/>
              <a:t>Runtime Exceptions</a:t>
            </a:r>
            <a:endParaRPr lang="en-US" b="1"/>
          </a:p>
        </p:txBody>
      </p:sp>
      <p:sp>
        <p:nvSpPr>
          <p:cNvPr id="15363" name="Slide Number Placeholder 4">
            <a:extLst>
              <a:ext uri="{FF2B5EF4-FFF2-40B4-BE49-F238E27FC236}">
                <a16:creationId xmlns="" xmlns:a16="http://schemas.microsoft.com/office/drawing/2014/main" id="{EB585FD5-D21E-4F1A-8D02-12DFDCAB4C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817694A-C401-4296-BCE3-F05FD66EB97C}" type="slidenum">
              <a:rPr lang="en-US" altLang="en-US" sz="1800">
                <a:solidFill>
                  <a:srgbClr val="FFFFFF"/>
                </a:solidFill>
              </a:rPr>
              <a:pPr/>
              <a:t>68</a:t>
            </a:fld>
            <a:endParaRPr lang="en-US" altLang="en-US" sz="1800">
              <a:solidFill>
                <a:srgbClr val="FFFFFF"/>
              </a:solidFill>
            </a:endParaRPr>
          </a:p>
        </p:txBody>
      </p:sp>
      <p:graphicFrame>
        <p:nvGraphicFramePr>
          <p:cNvPr id="15364" name="Object 3">
            <a:extLst>
              <a:ext uri="{FF2B5EF4-FFF2-40B4-BE49-F238E27FC236}">
                <a16:creationId xmlns="" xmlns:a16="http://schemas.microsoft.com/office/drawing/2014/main" id="{3CE0C87C-E9AB-496D-890C-38FD89D1AD3E}"/>
              </a:ext>
            </a:extLst>
          </p:cNvPr>
          <p:cNvGraphicFramePr>
            <a:graphicFrameLocks noChangeAspect="1"/>
          </p:cNvGraphicFramePr>
          <p:nvPr/>
        </p:nvGraphicFramePr>
        <p:xfrm>
          <a:off x="1831976" y="914401"/>
          <a:ext cx="8359775" cy="5110163"/>
        </p:xfrm>
        <a:graphic>
          <a:graphicData uri="http://schemas.openxmlformats.org/presentationml/2006/ole">
            <mc:AlternateContent xmlns:mc="http://schemas.openxmlformats.org/markup-compatibility/2006">
              <mc:Choice xmlns:v="urn:schemas-microsoft-com:vml" Requires="v">
                <p:oleObj spid="_x0000_s4150" name="Picture" r:id="rId3" imgW="8005572" imgH="3653028" progId="Word.Picture.8">
                  <p:embed/>
                </p:oleObj>
              </mc:Choice>
              <mc:Fallback>
                <p:oleObj name="Picture" r:id="rId3" imgW="8005572" imgH="3653028" progId="Word.Picture.8">
                  <p:embed/>
                  <p:pic>
                    <p:nvPicPr>
                      <p:cNvPr id="15364" name="Object 3">
                        <a:extLst>
                          <a:ext uri="{FF2B5EF4-FFF2-40B4-BE49-F238E27FC236}">
                            <a16:creationId xmlns="" xmlns:a16="http://schemas.microsoft.com/office/drawing/2014/main" id="{3CE0C87C-E9AB-496D-890C-38FD89D1A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8" t="2000" r="31085" b="4500"/>
                      <a:stretch>
                        <a:fillRect/>
                      </a:stretch>
                    </p:blipFill>
                    <p:spPr bwMode="auto">
                      <a:xfrm>
                        <a:off x="1831976" y="914401"/>
                        <a:ext cx="8359775" cy="511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Line 4">
            <a:extLst>
              <a:ext uri="{FF2B5EF4-FFF2-40B4-BE49-F238E27FC236}">
                <a16:creationId xmlns="" xmlns:a16="http://schemas.microsoft.com/office/drawing/2014/main" id="{E0A727E2-FA43-4CB6-BB2D-38752E168C3E}"/>
              </a:ext>
            </a:extLst>
          </p:cNvPr>
          <p:cNvSpPr>
            <a:spLocks noChangeShapeType="1"/>
          </p:cNvSpPr>
          <p:nvPr/>
        </p:nvSpPr>
        <p:spPr bwMode="auto">
          <a:xfrm>
            <a:off x="7391400" y="1752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66" name="Line 5">
            <a:extLst>
              <a:ext uri="{FF2B5EF4-FFF2-40B4-BE49-F238E27FC236}">
                <a16:creationId xmlns="" xmlns:a16="http://schemas.microsoft.com/office/drawing/2014/main" id="{1A433A5B-D80B-432A-B36F-E2E338DA6589}"/>
              </a:ext>
            </a:extLst>
          </p:cNvPr>
          <p:cNvSpPr>
            <a:spLocks noChangeShapeType="1"/>
          </p:cNvSpPr>
          <p:nvPr/>
        </p:nvSpPr>
        <p:spPr bwMode="auto">
          <a:xfrm>
            <a:off x="7391400" y="17526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67" name="Line 6">
            <a:extLst>
              <a:ext uri="{FF2B5EF4-FFF2-40B4-BE49-F238E27FC236}">
                <a16:creationId xmlns="" xmlns:a16="http://schemas.microsoft.com/office/drawing/2014/main" id="{F0E12ACC-5FF5-4410-BDB0-5B5A64AD8E2C}"/>
              </a:ext>
            </a:extLst>
          </p:cNvPr>
          <p:cNvSpPr>
            <a:spLocks noChangeShapeType="1"/>
          </p:cNvSpPr>
          <p:nvPr/>
        </p:nvSpPr>
        <p:spPr bwMode="auto">
          <a:xfrm>
            <a:off x="9906000" y="1752600"/>
            <a:ext cx="0" cy="2743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68" name="Line 7">
            <a:extLst>
              <a:ext uri="{FF2B5EF4-FFF2-40B4-BE49-F238E27FC236}">
                <a16:creationId xmlns="" xmlns:a16="http://schemas.microsoft.com/office/drawing/2014/main" id="{C88BA863-C8A4-4461-83AD-F5FFCC9ED0BE}"/>
              </a:ext>
            </a:extLst>
          </p:cNvPr>
          <p:cNvSpPr>
            <a:spLocks noChangeShapeType="1"/>
          </p:cNvSpPr>
          <p:nvPr/>
        </p:nvSpPr>
        <p:spPr bwMode="auto">
          <a:xfrm>
            <a:off x="7391400" y="44958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69" name="Line 9">
            <a:extLst>
              <a:ext uri="{FF2B5EF4-FFF2-40B4-BE49-F238E27FC236}">
                <a16:creationId xmlns="" xmlns:a16="http://schemas.microsoft.com/office/drawing/2014/main" id="{26C3E065-A50F-4E6E-8AE6-D81383A84AFD}"/>
              </a:ext>
            </a:extLst>
          </p:cNvPr>
          <p:cNvSpPr>
            <a:spLocks noChangeShapeType="1"/>
          </p:cNvSpPr>
          <p:nvPr/>
        </p:nvSpPr>
        <p:spPr bwMode="auto">
          <a:xfrm flipH="1" flipV="1">
            <a:off x="7620000" y="4343400"/>
            <a:ext cx="0" cy="457200"/>
          </a:xfrm>
          <a:prstGeom prst="line">
            <a:avLst/>
          </a:prstGeom>
          <a:noFill/>
          <a:ln w="12700">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IN"/>
          </a:p>
        </p:txBody>
      </p:sp>
      <p:sp>
        <p:nvSpPr>
          <p:cNvPr id="287755" name="Text Box 11">
            <a:extLst>
              <a:ext uri="{FF2B5EF4-FFF2-40B4-BE49-F238E27FC236}">
                <a16:creationId xmlns="" xmlns:a16="http://schemas.microsoft.com/office/drawing/2014/main" id="{2DF7D689-9BC7-452C-910A-23136EF98461}"/>
              </a:ext>
            </a:extLst>
          </p:cNvPr>
          <p:cNvSpPr txBox="1">
            <a:spLocks noChangeArrowheads="1"/>
          </p:cNvSpPr>
          <p:nvPr/>
        </p:nvSpPr>
        <p:spPr bwMode="auto">
          <a:xfrm>
            <a:off x="7696200" y="4572001"/>
            <a:ext cx="2743200" cy="95410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chemeClr val="bg2"/>
                </a:solidFill>
              </a:rPr>
              <a:t>RuntimeException is caused by programming errors, such as bad casting, accessing an out-of-bounds array, and numeric errors.</a:t>
            </a:r>
          </a:p>
        </p:txBody>
      </p:sp>
      <p:sp>
        <p:nvSpPr>
          <p:cNvPr id="15371" name="Line 12">
            <a:extLst>
              <a:ext uri="{FF2B5EF4-FFF2-40B4-BE49-F238E27FC236}">
                <a16:creationId xmlns="" xmlns:a16="http://schemas.microsoft.com/office/drawing/2014/main" id="{CBEA197A-5FA8-4B70-AA82-D5B64903C8A5}"/>
              </a:ext>
            </a:extLst>
          </p:cNvPr>
          <p:cNvSpPr>
            <a:spLocks noChangeShapeType="1"/>
          </p:cNvSpPr>
          <p:nvPr/>
        </p:nvSpPr>
        <p:spPr bwMode="auto">
          <a:xfrm>
            <a:off x="4876800" y="26670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72" name="Line 13">
            <a:extLst>
              <a:ext uri="{FF2B5EF4-FFF2-40B4-BE49-F238E27FC236}">
                <a16:creationId xmlns="" xmlns:a16="http://schemas.microsoft.com/office/drawing/2014/main" id="{60C25FD0-C788-4597-935B-7A368ED83DA7}"/>
              </a:ext>
            </a:extLst>
          </p:cNvPr>
          <p:cNvSpPr>
            <a:spLocks noChangeShapeType="1"/>
          </p:cNvSpPr>
          <p:nvPr/>
        </p:nvSpPr>
        <p:spPr bwMode="auto">
          <a:xfrm>
            <a:off x="4876800" y="3276600"/>
            <a:ext cx="2514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73" name="Line 14">
            <a:extLst>
              <a:ext uri="{FF2B5EF4-FFF2-40B4-BE49-F238E27FC236}">
                <a16:creationId xmlns="" xmlns:a16="http://schemas.microsoft.com/office/drawing/2014/main" id="{86885F18-DB29-408E-AEDB-E7AE3E02181E}"/>
              </a:ext>
            </a:extLst>
          </p:cNvPr>
          <p:cNvSpPr>
            <a:spLocks noChangeShapeType="1"/>
          </p:cNvSpPr>
          <p:nvPr/>
        </p:nvSpPr>
        <p:spPr bwMode="auto">
          <a:xfrm>
            <a:off x="7391400" y="3276600"/>
            <a:ext cx="0" cy="1219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15374" name="Line 15">
            <a:extLst>
              <a:ext uri="{FF2B5EF4-FFF2-40B4-BE49-F238E27FC236}">
                <a16:creationId xmlns="" xmlns:a16="http://schemas.microsoft.com/office/drawing/2014/main" id="{227059E5-A935-4C3C-9B0B-39AB6D40C131}"/>
              </a:ext>
            </a:extLst>
          </p:cNvPr>
          <p:cNvSpPr>
            <a:spLocks noChangeShapeType="1"/>
          </p:cNvSpPr>
          <p:nvPr/>
        </p:nvSpPr>
        <p:spPr bwMode="auto">
          <a:xfrm>
            <a:off x="4876800" y="26670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287760" name="Rectangle 16">
            <a:extLst>
              <a:ext uri="{FF2B5EF4-FFF2-40B4-BE49-F238E27FC236}">
                <a16:creationId xmlns="" xmlns:a16="http://schemas.microsoft.com/office/drawing/2014/main" id="{0EA787CB-669F-4570-9780-E51E521086B4}"/>
              </a:ext>
            </a:extLst>
          </p:cNvPr>
          <p:cNvSpPr>
            <a:spLocks noChangeArrowheads="1"/>
          </p:cNvSpPr>
          <p:nvPr/>
        </p:nvSpPr>
        <p:spPr bwMode="auto">
          <a:xfrm>
            <a:off x="7467600" y="1905000"/>
            <a:ext cx="2743200" cy="2438400"/>
          </a:xfrm>
          <a:prstGeom prst="rect">
            <a:avLst/>
          </a:prstGeom>
          <a:solidFill>
            <a:schemeClr val="accent1">
              <a:alpha val="18823"/>
            </a:schemeClr>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87761" name="Rectangle 17">
            <a:extLst>
              <a:ext uri="{FF2B5EF4-FFF2-40B4-BE49-F238E27FC236}">
                <a16:creationId xmlns="" xmlns:a16="http://schemas.microsoft.com/office/drawing/2014/main" id="{5FC8B30C-508A-461F-AF30-772E15A05583}"/>
              </a:ext>
            </a:extLst>
          </p:cNvPr>
          <p:cNvSpPr>
            <a:spLocks noChangeArrowheads="1"/>
          </p:cNvSpPr>
          <p:nvPr/>
        </p:nvSpPr>
        <p:spPr bwMode="auto">
          <a:xfrm>
            <a:off x="5791200" y="2743200"/>
            <a:ext cx="1676400" cy="533400"/>
          </a:xfrm>
          <a:prstGeom prst="rect">
            <a:avLst/>
          </a:prstGeom>
          <a:solidFill>
            <a:schemeClr val="accent1">
              <a:alpha val="18823"/>
            </a:schemeClr>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7755"/>
                                        </p:tgtEl>
                                        <p:attrNameLst>
                                          <p:attrName>style.visibility</p:attrName>
                                        </p:attrNameLst>
                                      </p:cBhvr>
                                      <p:to>
                                        <p:strVal val="visible"/>
                                      </p:to>
                                    </p:set>
                                    <p:anim calcmode="lin" valueType="num">
                                      <p:cBhvr additive="base">
                                        <p:cTn id="7" dur="500" fill="hold"/>
                                        <p:tgtEl>
                                          <p:spTgt spid="287755"/>
                                        </p:tgtEl>
                                        <p:attrNameLst>
                                          <p:attrName>ppt_x</p:attrName>
                                        </p:attrNameLst>
                                      </p:cBhvr>
                                      <p:tavLst>
                                        <p:tav tm="0">
                                          <p:val>
                                            <p:strVal val="0-#ppt_w/2"/>
                                          </p:val>
                                        </p:tav>
                                        <p:tav tm="100000">
                                          <p:val>
                                            <p:strVal val="#ppt_x"/>
                                          </p:val>
                                        </p:tav>
                                      </p:tavLst>
                                    </p:anim>
                                    <p:anim calcmode="lin" valueType="num">
                                      <p:cBhvr additive="base">
                                        <p:cTn id="8" dur="500" fill="hold"/>
                                        <p:tgtEl>
                                          <p:spTgt spid="28775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7760"/>
                                        </p:tgtEl>
                                        <p:attrNameLst>
                                          <p:attrName>style.visibility</p:attrName>
                                        </p:attrNameLst>
                                      </p:cBhvr>
                                      <p:to>
                                        <p:strVal val="visible"/>
                                      </p:to>
                                    </p:set>
                                    <p:anim calcmode="lin" valueType="num">
                                      <p:cBhvr additive="base">
                                        <p:cTn id="11" dur="500" fill="hold"/>
                                        <p:tgtEl>
                                          <p:spTgt spid="287760"/>
                                        </p:tgtEl>
                                        <p:attrNameLst>
                                          <p:attrName>ppt_x</p:attrName>
                                        </p:attrNameLst>
                                      </p:cBhvr>
                                      <p:tavLst>
                                        <p:tav tm="0">
                                          <p:val>
                                            <p:strVal val="0-#ppt_w/2"/>
                                          </p:val>
                                        </p:tav>
                                        <p:tav tm="100000">
                                          <p:val>
                                            <p:strVal val="#ppt_x"/>
                                          </p:val>
                                        </p:tav>
                                      </p:tavLst>
                                    </p:anim>
                                    <p:anim calcmode="lin" valueType="num">
                                      <p:cBhvr additive="base">
                                        <p:cTn id="12" dur="500" fill="hold"/>
                                        <p:tgtEl>
                                          <p:spTgt spid="287760"/>
                                        </p:tgtEl>
                                        <p:attrNameLst>
                                          <p:attrName>ppt_y</p:attrName>
                                        </p:attrNameLst>
                                      </p:cBhvr>
                                      <p:tavLst>
                                        <p:tav tm="0">
                                          <p:val>
                                            <p:strVal val="#ppt_y"/>
                                          </p:val>
                                        </p:tav>
                                        <p:tav tm="100000">
                                          <p:val>
                                            <p:strVal val="#ppt_y"/>
                                          </p:val>
                                        </p:tav>
                                      </p:tavLst>
                                    </p:anim>
                                  </p:childTnLst>
                                </p:cTn>
                              </p:par>
                              <p:par>
                                <p:cTn id="13" presetID="2" presetClass="entr" presetSubtype="8" fill="hold" grpId="1" nodeType="withEffect">
                                  <p:stCondLst>
                                    <p:cond delay="0"/>
                                  </p:stCondLst>
                                  <p:childTnLst>
                                    <p:set>
                                      <p:cBhvr>
                                        <p:cTn id="14" dur="1" fill="hold">
                                          <p:stCondLst>
                                            <p:cond delay="0"/>
                                          </p:stCondLst>
                                        </p:cTn>
                                        <p:tgtEl>
                                          <p:spTgt spid="287755"/>
                                        </p:tgtEl>
                                        <p:attrNameLst>
                                          <p:attrName>style.visibility</p:attrName>
                                        </p:attrNameLst>
                                      </p:cBhvr>
                                      <p:to>
                                        <p:strVal val="visible"/>
                                      </p:to>
                                    </p:set>
                                    <p:anim calcmode="lin" valueType="num">
                                      <p:cBhvr additive="base">
                                        <p:cTn id="15" dur="500" fill="hold"/>
                                        <p:tgtEl>
                                          <p:spTgt spid="287755"/>
                                        </p:tgtEl>
                                        <p:attrNameLst>
                                          <p:attrName>ppt_x</p:attrName>
                                        </p:attrNameLst>
                                      </p:cBhvr>
                                      <p:tavLst>
                                        <p:tav tm="0">
                                          <p:val>
                                            <p:strVal val="0-#ppt_w/2"/>
                                          </p:val>
                                        </p:tav>
                                        <p:tav tm="100000">
                                          <p:val>
                                            <p:strVal val="#ppt_x"/>
                                          </p:val>
                                        </p:tav>
                                      </p:tavLst>
                                    </p:anim>
                                    <p:anim calcmode="lin" valueType="num">
                                      <p:cBhvr additive="base">
                                        <p:cTn id="16" dur="500" fill="hold"/>
                                        <p:tgtEl>
                                          <p:spTgt spid="28775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7761"/>
                                        </p:tgtEl>
                                        <p:attrNameLst>
                                          <p:attrName>style.visibility</p:attrName>
                                        </p:attrNameLst>
                                      </p:cBhvr>
                                      <p:to>
                                        <p:strVal val="visible"/>
                                      </p:to>
                                    </p:set>
                                    <p:anim calcmode="lin" valueType="num">
                                      <p:cBhvr additive="base">
                                        <p:cTn id="19" dur="500" fill="hold"/>
                                        <p:tgtEl>
                                          <p:spTgt spid="287761"/>
                                        </p:tgtEl>
                                        <p:attrNameLst>
                                          <p:attrName>ppt_x</p:attrName>
                                        </p:attrNameLst>
                                      </p:cBhvr>
                                      <p:tavLst>
                                        <p:tav tm="0">
                                          <p:val>
                                            <p:strVal val="0-#ppt_w/2"/>
                                          </p:val>
                                        </p:tav>
                                        <p:tav tm="100000">
                                          <p:val>
                                            <p:strVal val="#ppt_x"/>
                                          </p:val>
                                        </p:tav>
                                      </p:tavLst>
                                    </p:anim>
                                    <p:anim calcmode="lin" valueType="num">
                                      <p:cBhvr additive="base">
                                        <p:cTn id="20" dur="500" fill="hold"/>
                                        <p:tgtEl>
                                          <p:spTgt spid="2877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5" grpId="0" animBg="1" autoUpdateAnimBg="0"/>
      <p:bldP spid="287755" grpId="1" animBg="1"/>
      <p:bldP spid="287760" grpId="0" animBg="1"/>
      <p:bldP spid="28776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07BEED-6D1E-490D-A994-AB560A76F5B4}"/>
              </a:ext>
            </a:extLst>
          </p:cNvPr>
          <p:cNvSpPr>
            <a:spLocks noGrp="1"/>
          </p:cNvSpPr>
          <p:nvPr>
            <p:ph type="title"/>
          </p:nvPr>
        </p:nvSpPr>
        <p:spPr/>
        <p:txBody>
          <a:bodyPr/>
          <a:lstStyle/>
          <a:p>
            <a:r>
              <a:rPr lang="en-US" b="0" i="0" dirty="0">
                <a:effectLst/>
                <a:latin typeface="Roboto"/>
              </a:rPr>
              <a:t>Built-in exceptions</a:t>
            </a:r>
            <a:endParaRPr lang="en-IN" dirty="0"/>
          </a:p>
        </p:txBody>
      </p:sp>
      <p:sp>
        <p:nvSpPr>
          <p:cNvPr id="3" name="Content Placeholder 2">
            <a:extLst>
              <a:ext uri="{FF2B5EF4-FFF2-40B4-BE49-F238E27FC236}">
                <a16:creationId xmlns="" xmlns:a16="http://schemas.microsoft.com/office/drawing/2014/main" id="{59FAA2F2-D8F3-46BC-B81B-D18096CBC6ED}"/>
              </a:ext>
            </a:extLst>
          </p:cNvPr>
          <p:cNvSpPr>
            <a:spLocks noGrp="1"/>
          </p:cNvSpPr>
          <p:nvPr>
            <p:ph idx="1"/>
          </p:nvPr>
        </p:nvSpPr>
        <p:spPr>
          <a:xfrm>
            <a:off x="1251677" y="1272209"/>
            <a:ext cx="10567283" cy="5319660"/>
          </a:xfrm>
        </p:spPr>
        <p:txBody>
          <a:bodyPr>
            <a:normAutofit fontScale="85000" lnSpcReduction="10000"/>
          </a:bodyPr>
          <a:lstStyle/>
          <a:p>
            <a:r>
              <a:rPr lang="en-US" dirty="0" err="1"/>
              <a:t>ArithmeticException</a:t>
            </a:r>
            <a:r>
              <a:rPr lang="en-US" dirty="0"/>
              <a:t> : It is thrown when an exceptional condition has occurred in </a:t>
            </a:r>
            <a:r>
              <a:rPr lang="en-US" b="1" dirty="0">
                <a:solidFill>
                  <a:srgbClr val="FF0000"/>
                </a:solidFill>
              </a:rPr>
              <a:t>an arithmetic operation</a:t>
            </a:r>
            <a:r>
              <a:rPr lang="en-US" b="1" dirty="0" smtClean="0">
                <a:solidFill>
                  <a:srgbClr val="FF0000"/>
                </a:solidFill>
              </a:rPr>
              <a:t>.</a:t>
            </a:r>
          </a:p>
          <a:p>
            <a:endParaRPr lang="en-US" b="1" dirty="0">
              <a:solidFill>
                <a:srgbClr val="FF0000"/>
              </a:solidFill>
            </a:endParaRPr>
          </a:p>
          <a:p>
            <a:r>
              <a:rPr lang="en-US" dirty="0" err="1"/>
              <a:t>ArrayIndexOutOfBoundsException</a:t>
            </a:r>
            <a:r>
              <a:rPr lang="en-US" dirty="0"/>
              <a:t> :  It is thrown to indicate that an </a:t>
            </a:r>
            <a:r>
              <a:rPr lang="en-US" b="1" dirty="0">
                <a:solidFill>
                  <a:srgbClr val="FF0000"/>
                </a:solidFill>
              </a:rPr>
              <a:t>array has been accessed with an illegal index</a:t>
            </a:r>
            <a:r>
              <a:rPr lang="en-US" dirty="0"/>
              <a:t>. The index is either negative or greater than or equal to the size of the array</a:t>
            </a:r>
            <a:r>
              <a:rPr lang="en-US" dirty="0" smtClean="0"/>
              <a:t>.</a:t>
            </a:r>
          </a:p>
          <a:p>
            <a:endParaRPr lang="en-US" dirty="0"/>
          </a:p>
          <a:p>
            <a:r>
              <a:rPr lang="en-US" dirty="0" err="1"/>
              <a:t>ClassNotFoundException</a:t>
            </a:r>
            <a:r>
              <a:rPr lang="en-US" dirty="0"/>
              <a:t> :This Exception is raised when we try </a:t>
            </a:r>
            <a:r>
              <a:rPr lang="en-US" b="1" dirty="0">
                <a:solidFill>
                  <a:srgbClr val="FF0000"/>
                </a:solidFill>
              </a:rPr>
              <a:t>to access a class whose definition </a:t>
            </a:r>
            <a:r>
              <a:rPr lang="en-US" dirty="0"/>
              <a:t>is not </a:t>
            </a:r>
            <a:r>
              <a:rPr lang="en-US" dirty="0" smtClean="0"/>
              <a:t>found</a:t>
            </a:r>
          </a:p>
          <a:p>
            <a:endParaRPr lang="en-US" dirty="0"/>
          </a:p>
          <a:p>
            <a:r>
              <a:rPr lang="en-US" dirty="0" err="1"/>
              <a:t>FileNotFoundException</a:t>
            </a:r>
            <a:r>
              <a:rPr lang="en-US" dirty="0"/>
              <a:t> :This Exception is raised when </a:t>
            </a:r>
            <a:r>
              <a:rPr lang="en-US" b="1" dirty="0">
                <a:solidFill>
                  <a:srgbClr val="FF0000"/>
                </a:solidFill>
              </a:rPr>
              <a:t>a file is not accessible or does not op</a:t>
            </a:r>
            <a:r>
              <a:rPr lang="en-US" dirty="0"/>
              <a:t>en</a:t>
            </a:r>
            <a:r>
              <a:rPr lang="en-US" dirty="0" smtClean="0"/>
              <a:t>.</a:t>
            </a:r>
          </a:p>
          <a:p>
            <a:endParaRPr lang="en-US" dirty="0"/>
          </a:p>
          <a:p>
            <a:r>
              <a:rPr lang="en-US" dirty="0" err="1"/>
              <a:t>IOException:It</a:t>
            </a:r>
            <a:r>
              <a:rPr lang="en-US" dirty="0"/>
              <a:t> is thrown when </a:t>
            </a:r>
            <a:r>
              <a:rPr lang="en-US" b="1" dirty="0">
                <a:solidFill>
                  <a:srgbClr val="FF0000"/>
                </a:solidFill>
              </a:rPr>
              <a:t>an input-output operation failed</a:t>
            </a:r>
            <a:r>
              <a:rPr lang="en-US" dirty="0"/>
              <a:t> or </a:t>
            </a:r>
            <a:r>
              <a:rPr lang="en-US" dirty="0" smtClean="0"/>
              <a:t>interrupted</a:t>
            </a:r>
          </a:p>
          <a:p>
            <a:endParaRPr lang="en-US" dirty="0"/>
          </a:p>
          <a:p>
            <a:r>
              <a:rPr lang="en-US" dirty="0" err="1"/>
              <a:t>InterruptedException:It</a:t>
            </a:r>
            <a:r>
              <a:rPr lang="en-US" dirty="0"/>
              <a:t> is thrown when a thread is </a:t>
            </a:r>
            <a:r>
              <a:rPr lang="en-US" b="1" dirty="0">
                <a:solidFill>
                  <a:srgbClr val="FF0000"/>
                </a:solidFill>
              </a:rPr>
              <a:t>waiting , sleeping , or doing some processing , and it is interrupted</a:t>
            </a:r>
            <a:r>
              <a:rPr lang="en-US" b="1" dirty="0" smtClean="0">
                <a:solidFill>
                  <a:srgbClr val="FF0000"/>
                </a:solidFill>
              </a:rPr>
              <a:t>.</a:t>
            </a:r>
          </a:p>
          <a:p>
            <a:endParaRPr lang="en-US" b="1" dirty="0">
              <a:solidFill>
                <a:srgbClr val="FF0000"/>
              </a:solidFill>
            </a:endParaRPr>
          </a:p>
          <a:p>
            <a:r>
              <a:rPr lang="en-US" dirty="0" err="1"/>
              <a:t>NoSuchFieldException:It</a:t>
            </a:r>
            <a:r>
              <a:rPr lang="en-US" dirty="0"/>
              <a:t> is thrown when a class does </a:t>
            </a:r>
            <a:r>
              <a:rPr lang="en-US" b="1" dirty="0">
                <a:solidFill>
                  <a:srgbClr val="FF0000"/>
                </a:solidFill>
              </a:rPr>
              <a:t>not contain the field </a:t>
            </a:r>
            <a:r>
              <a:rPr lang="en-US" dirty="0"/>
              <a:t>(or variable) specified</a:t>
            </a:r>
          </a:p>
          <a:p>
            <a:endParaRPr lang="en-IN" dirty="0"/>
          </a:p>
        </p:txBody>
      </p:sp>
    </p:spTree>
    <p:extLst>
      <p:ext uri="{BB962C8B-B14F-4D97-AF65-F5344CB8AC3E}">
        <p14:creationId xmlns:p14="http://schemas.microsoft.com/office/powerpoint/2010/main" val="768041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59636D9-6566-4689-AD53-803E89DE5EB7}"/>
              </a:ext>
            </a:extLst>
          </p:cNvPr>
          <p:cNvPicPr>
            <a:picLocks noChangeAspect="1"/>
          </p:cNvPicPr>
          <p:nvPr/>
        </p:nvPicPr>
        <p:blipFill>
          <a:blip r:embed="rId2"/>
          <a:stretch>
            <a:fillRect/>
          </a:stretch>
        </p:blipFill>
        <p:spPr>
          <a:xfrm>
            <a:off x="1871806" y="467360"/>
            <a:ext cx="9083039" cy="5923280"/>
          </a:xfrm>
          <a:prstGeom prst="rect">
            <a:avLst/>
          </a:prstGeom>
        </p:spPr>
      </p:pic>
    </p:spTree>
    <p:extLst>
      <p:ext uri="{BB962C8B-B14F-4D97-AF65-F5344CB8AC3E}">
        <p14:creationId xmlns:p14="http://schemas.microsoft.com/office/powerpoint/2010/main" val="6698506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07BEED-6D1E-490D-A994-AB560A76F5B4}"/>
              </a:ext>
            </a:extLst>
          </p:cNvPr>
          <p:cNvSpPr>
            <a:spLocks noGrp="1"/>
          </p:cNvSpPr>
          <p:nvPr>
            <p:ph type="title"/>
          </p:nvPr>
        </p:nvSpPr>
        <p:spPr/>
        <p:txBody>
          <a:bodyPr/>
          <a:lstStyle/>
          <a:p>
            <a:r>
              <a:rPr lang="en-US" b="0" i="0" dirty="0">
                <a:effectLst/>
                <a:latin typeface="Roboto"/>
              </a:rPr>
              <a:t>Built-in exceptions</a:t>
            </a:r>
            <a:endParaRPr lang="en-IN" dirty="0"/>
          </a:p>
        </p:txBody>
      </p:sp>
      <p:sp>
        <p:nvSpPr>
          <p:cNvPr id="3" name="Content Placeholder 2">
            <a:extLst>
              <a:ext uri="{FF2B5EF4-FFF2-40B4-BE49-F238E27FC236}">
                <a16:creationId xmlns="" xmlns:a16="http://schemas.microsoft.com/office/drawing/2014/main" id="{59FAA2F2-D8F3-46BC-B81B-D18096CBC6ED}"/>
              </a:ext>
            </a:extLst>
          </p:cNvPr>
          <p:cNvSpPr>
            <a:spLocks noGrp="1"/>
          </p:cNvSpPr>
          <p:nvPr>
            <p:ph idx="1"/>
          </p:nvPr>
        </p:nvSpPr>
        <p:spPr>
          <a:xfrm>
            <a:off x="1251678" y="1272209"/>
            <a:ext cx="10178322" cy="4607383"/>
          </a:xfrm>
        </p:spPr>
        <p:txBody>
          <a:bodyPr>
            <a:normAutofit/>
          </a:bodyPr>
          <a:lstStyle/>
          <a:p>
            <a:r>
              <a:rPr lang="en-US" dirty="0" err="1"/>
              <a:t>NoSuchMethodException:It</a:t>
            </a:r>
            <a:r>
              <a:rPr lang="en-US" dirty="0"/>
              <a:t> is thrown when </a:t>
            </a:r>
            <a:r>
              <a:rPr lang="en-US" b="1" dirty="0">
                <a:solidFill>
                  <a:srgbClr val="FF0000"/>
                </a:solidFill>
              </a:rPr>
              <a:t>accessing a method which is not found</a:t>
            </a:r>
            <a:r>
              <a:rPr lang="en-US" dirty="0"/>
              <a:t>.</a:t>
            </a:r>
          </a:p>
          <a:p>
            <a:r>
              <a:rPr lang="en-US" dirty="0" err="1"/>
              <a:t>NullPointerException:This</a:t>
            </a:r>
            <a:r>
              <a:rPr lang="en-US" dirty="0"/>
              <a:t> exception is raised </a:t>
            </a:r>
            <a:r>
              <a:rPr lang="en-US" b="1" dirty="0">
                <a:solidFill>
                  <a:srgbClr val="FF0000"/>
                </a:solidFill>
              </a:rPr>
              <a:t>when referring to the members </a:t>
            </a:r>
            <a:r>
              <a:rPr lang="en-US" dirty="0"/>
              <a:t>of a null object. Null represents nothing.</a:t>
            </a:r>
          </a:p>
          <a:p>
            <a:r>
              <a:rPr lang="en-US" dirty="0" err="1"/>
              <a:t>NumberFormatException:This</a:t>
            </a:r>
            <a:r>
              <a:rPr lang="en-US" dirty="0"/>
              <a:t> exception is raised when a method </a:t>
            </a:r>
            <a:r>
              <a:rPr lang="en-US" b="1" dirty="0">
                <a:solidFill>
                  <a:srgbClr val="FF0000"/>
                </a:solidFill>
              </a:rPr>
              <a:t>could not convert a string into a numeric format.</a:t>
            </a:r>
          </a:p>
          <a:p>
            <a:r>
              <a:rPr lang="en-US" dirty="0" err="1"/>
              <a:t>RuntimeException:This</a:t>
            </a:r>
            <a:r>
              <a:rPr lang="en-US" dirty="0"/>
              <a:t> represents any exception which </a:t>
            </a:r>
            <a:r>
              <a:rPr lang="en-US" b="1" dirty="0">
                <a:solidFill>
                  <a:srgbClr val="FF0000"/>
                </a:solidFill>
              </a:rPr>
              <a:t>occurs during runtime</a:t>
            </a:r>
            <a:r>
              <a:rPr lang="en-US" dirty="0"/>
              <a:t>.</a:t>
            </a:r>
          </a:p>
          <a:p>
            <a:r>
              <a:rPr lang="en-US" dirty="0" err="1"/>
              <a:t>StringIndexOutOfBoundsException:It</a:t>
            </a:r>
            <a:r>
              <a:rPr lang="en-US" dirty="0"/>
              <a:t> is thrown by </a:t>
            </a:r>
            <a:r>
              <a:rPr lang="en-US" b="1" dirty="0">
                <a:solidFill>
                  <a:srgbClr val="FF0000"/>
                </a:solidFill>
              </a:rPr>
              <a:t>String class methods to indicate that an index is either negative than the size of the string.</a:t>
            </a:r>
            <a:endParaRPr lang="en-IN" b="1" dirty="0">
              <a:solidFill>
                <a:srgbClr val="FF0000"/>
              </a:solidFill>
            </a:endParaRPr>
          </a:p>
          <a:p>
            <a:endParaRPr lang="en-IN" dirty="0"/>
          </a:p>
        </p:txBody>
      </p:sp>
    </p:spTree>
    <p:extLst>
      <p:ext uri="{BB962C8B-B14F-4D97-AF65-F5344CB8AC3E}">
        <p14:creationId xmlns:p14="http://schemas.microsoft.com/office/powerpoint/2010/main" val="517899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7B296087-938D-4271-8B58-71FE9AF6B9B5}"/>
              </a:ext>
            </a:extLst>
          </p:cNvPr>
          <p:cNvSpPr>
            <a:spLocks noGrp="1"/>
          </p:cNvSpPr>
          <p:nvPr>
            <p:ph type="title"/>
          </p:nvPr>
        </p:nvSpPr>
        <p:spPr>
          <a:xfrm>
            <a:off x="2209800" y="0"/>
            <a:ext cx="7772400" cy="1447800"/>
          </a:xfrm>
          <a:noFill/>
        </p:spPr>
        <p:txBody>
          <a:bodyPr/>
          <a:lstStyle/>
          <a:p>
            <a:pPr eaLnBrk="1" hangingPunct="1"/>
            <a:r>
              <a:rPr lang="en-US" altLang="en-US"/>
              <a:t>Catching Exceptions</a:t>
            </a:r>
            <a:endParaRPr lang="en-US" altLang="en-US" b="1"/>
          </a:p>
        </p:txBody>
      </p:sp>
      <p:sp>
        <p:nvSpPr>
          <p:cNvPr id="24579" name="Rectangle 3">
            <a:extLst>
              <a:ext uri="{FF2B5EF4-FFF2-40B4-BE49-F238E27FC236}">
                <a16:creationId xmlns="" xmlns:a16="http://schemas.microsoft.com/office/drawing/2014/main" id="{26E2C6AB-BEF0-4431-8AAB-0096B04F2CEB}"/>
              </a:ext>
            </a:extLst>
          </p:cNvPr>
          <p:cNvSpPr>
            <a:spLocks noGrp="1"/>
          </p:cNvSpPr>
          <p:nvPr>
            <p:ph idx="1"/>
          </p:nvPr>
        </p:nvSpPr>
        <p:spPr>
          <a:xfrm>
            <a:off x="1524000" y="1143000"/>
            <a:ext cx="8610600" cy="5029200"/>
          </a:xfrm>
          <a:solidFill>
            <a:schemeClr val="tx1"/>
          </a:solidFill>
        </p:spPr>
        <p:txBody>
          <a:bodyPr/>
          <a:lstStyle/>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try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statements;  // Statements that may throw exceptions</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catch (Exception1 exVar1)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handler for exception1;</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catch (Exception2 exVar2)</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handler for exception2;</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catch (</a:t>
            </a:r>
            <a:r>
              <a:rPr lang="en-US" altLang="en-US" sz="2000" dirty="0" err="1">
                <a:solidFill>
                  <a:schemeClr val="bg2"/>
                </a:solidFill>
                <a:latin typeface="Courier New" panose="02070309020205020404" pitchFamily="49" charset="0"/>
                <a:cs typeface="Times New Roman" panose="02020603050405020304" pitchFamily="18" charset="0"/>
              </a:rPr>
              <a:t>ExceptionN</a:t>
            </a:r>
            <a:r>
              <a:rPr lang="en-US" altLang="en-US" sz="2000" dirty="0">
                <a:solidFill>
                  <a:schemeClr val="bg2"/>
                </a:solidFill>
                <a:latin typeface="Courier New" panose="02070309020205020404" pitchFamily="49" charset="0"/>
                <a:cs typeface="Times New Roman" panose="02020603050405020304" pitchFamily="18" charset="0"/>
              </a:rPr>
              <a:t> exVar3)</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  handler for </a:t>
            </a:r>
            <a:r>
              <a:rPr lang="en-US" altLang="en-US" sz="2000" dirty="0" err="1">
                <a:solidFill>
                  <a:schemeClr val="bg2"/>
                </a:solidFill>
                <a:latin typeface="Courier New" panose="02070309020205020404" pitchFamily="49" charset="0"/>
                <a:cs typeface="Times New Roman" panose="02020603050405020304" pitchFamily="18" charset="0"/>
              </a:rPr>
              <a:t>exceptionN</a:t>
            </a:r>
            <a:r>
              <a:rPr lang="en-US" altLang="en-US" sz="2000" dirty="0">
                <a:solidFill>
                  <a:schemeClr val="bg2"/>
                </a:solidFill>
                <a:latin typeface="Courier New" panose="02070309020205020404" pitchFamily="49" charset="0"/>
                <a:cs typeface="Times New Roman" panose="02020603050405020304" pitchFamily="18" charset="0"/>
              </a:rPr>
              <a:t>;</a:t>
            </a:r>
          </a:p>
          <a:p>
            <a:pPr algn="just" eaLnBrk="1" hangingPunct="1">
              <a:lnSpc>
                <a:spcPct val="90000"/>
              </a:lnSpc>
              <a:spcBef>
                <a:spcPct val="0"/>
              </a:spcBef>
              <a:buFont typeface="Monotype Sorts" pitchFamily="2" charset="2"/>
              <a:buNone/>
            </a:pPr>
            <a:r>
              <a:rPr lang="en-US" altLang="en-US" sz="2000" dirty="0">
                <a:solidFill>
                  <a:schemeClr val="bg2"/>
                </a:solidFill>
                <a:latin typeface="Courier New" panose="02070309020205020404" pitchFamily="49" charset="0"/>
                <a:cs typeface="Times New Roman" panose="02020603050405020304" pitchFamily="18" charset="0"/>
              </a:rPr>
              <a:t>}</a:t>
            </a:r>
            <a:r>
              <a:rPr lang="en-US" altLang="en-US" sz="2400" dirty="0">
                <a:solidFill>
                  <a:schemeClr val="bg2"/>
                </a:solidFill>
                <a:latin typeface="Courier New" panose="02070309020205020404" pitchFamily="49" charset="0"/>
              </a:rPr>
              <a:t> </a:t>
            </a:r>
          </a:p>
        </p:txBody>
      </p:sp>
      <p:sp>
        <p:nvSpPr>
          <p:cNvPr id="24580" name="Slide Number Placeholder 4">
            <a:extLst>
              <a:ext uri="{FF2B5EF4-FFF2-40B4-BE49-F238E27FC236}">
                <a16:creationId xmlns="" xmlns:a16="http://schemas.microsoft.com/office/drawing/2014/main" id="{C8E966C3-C4AE-416E-AD84-2FAD92E8E6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F7216E1-8B03-4798-83B2-B7319042CFB6}" type="slidenum">
              <a:rPr lang="en-US" altLang="en-US" sz="1800">
                <a:solidFill>
                  <a:srgbClr val="FFFFFF"/>
                </a:solidFill>
              </a:rPr>
              <a:pPr/>
              <a:t>71</a:t>
            </a:fld>
            <a:endParaRPr lang="en-US" altLang="en-US" sz="1800">
              <a:solidFill>
                <a:srgbClr val="FFFFFF"/>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091F2-4611-4AB1-8AE0-7E552E0DF0D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A82F669E-1F85-4805-8F4D-B8D07A5C552E}"/>
              </a:ext>
            </a:extLst>
          </p:cNvPr>
          <p:cNvPicPr>
            <a:picLocks noGrp="1" noChangeAspect="1"/>
          </p:cNvPicPr>
          <p:nvPr>
            <p:ph idx="1"/>
          </p:nvPr>
        </p:nvPicPr>
        <p:blipFill>
          <a:blip r:embed="rId2"/>
          <a:stretch>
            <a:fillRect/>
          </a:stretch>
        </p:blipFill>
        <p:spPr>
          <a:xfrm>
            <a:off x="983974" y="382385"/>
            <a:ext cx="10754139" cy="6093230"/>
          </a:xfrm>
        </p:spPr>
      </p:pic>
    </p:spTree>
    <p:extLst>
      <p:ext uri="{BB962C8B-B14F-4D97-AF65-F5344CB8AC3E}">
        <p14:creationId xmlns:p14="http://schemas.microsoft.com/office/powerpoint/2010/main" val="35250471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17CE71-CDA4-4AD9-8DEA-C27AA9C60DF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929CA57-F793-45ED-8240-4C58323AE28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272F6079-0EE0-4178-B1C9-2E27E4DA248F}"/>
              </a:ext>
            </a:extLst>
          </p:cNvPr>
          <p:cNvPicPr>
            <a:picLocks noChangeAspect="1"/>
          </p:cNvPicPr>
          <p:nvPr/>
        </p:nvPicPr>
        <p:blipFill>
          <a:blip r:embed="rId2"/>
          <a:stretch>
            <a:fillRect/>
          </a:stretch>
        </p:blipFill>
        <p:spPr>
          <a:xfrm>
            <a:off x="954157" y="13648"/>
            <a:ext cx="10644808" cy="6857999"/>
          </a:xfrm>
          <a:prstGeom prst="rect">
            <a:avLst/>
          </a:prstGeom>
        </p:spPr>
      </p:pic>
    </p:spTree>
    <p:extLst>
      <p:ext uri="{BB962C8B-B14F-4D97-AF65-F5344CB8AC3E}">
        <p14:creationId xmlns:p14="http://schemas.microsoft.com/office/powerpoint/2010/main" val="41908009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C5D13F-1199-4916-A694-7CC6CE28ED5A}"/>
              </a:ext>
            </a:extLst>
          </p:cNvPr>
          <p:cNvSpPr>
            <a:spLocks noGrp="1"/>
          </p:cNvSpPr>
          <p:nvPr>
            <p:ph type="title"/>
          </p:nvPr>
        </p:nvSpPr>
        <p:spPr/>
        <p:txBody>
          <a:bodyPr>
            <a:normAutofit fontScale="90000"/>
          </a:bodyPr>
          <a:lstStyle/>
          <a:p>
            <a:r>
              <a:rPr lang="en-IN" sz="4000" dirty="0"/>
              <a:t>// Java program to demonstrate </a:t>
            </a:r>
            <a:r>
              <a:rPr lang="en-IN" sz="4000" dirty="0" err="1"/>
              <a:t>ArithmeticException</a:t>
            </a:r>
            <a:r>
              <a:rPr lang="en-IN" sz="4000" dirty="0"/>
              <a:t> </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235E8421-3579-45C7-98FE-291F2B16BE07}"/>
              </a:ext>
            </a:extLst>
          </p:cNvPr>
          <p:cNvSpPr>
            <a:spLocks noGrp="1"/>
          </p:cNvSpPr>
          <p:nvPr>
            <p:ph sz="half" idx="1"/>
          </p:nvPr>
        </p:nvSpPr>
        <p:spPr>
          <a:xfrm>
            <a:off x="1335155" y="1635839"/>
            <a:ext cx="5464277" cy="4839776"/>
          </a:xfrm>
        </p:spPr>
        <p:txBody>
          <a:bodyPr>
            <a:normAutofit fontScale="85000" lnSpcReduction="20000"/>
          </a:bodyPr>
          <a:lstStyle/>
          <a:p>
            <a:pPr marL="0" indent="0">
              <a:buNone/>
            </a:pPr>
            <a:r>
              <a:rPr lang="en-IN" dirty="0"/>
              <a:t>public class </a:t>
            </a:r>
            <a:r>
              <a:rPr lang="en-IN" dirty="0" err="1"/>
              <a:t>ArithmeticException_Demo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int a = 30, b = 0; </a:t>
            </a:r>
          </a:p>
          <a:p>
            <a:pPr marL="0" indent="0">
              <a:buNone/>
            </a:pPr>
            <a:r>
              <a:rPr lang="en-IN" dirty="0"/>
              <a:t>            int c = a/b;               // cannot divide by zero </a:t>
            </a:r>
          </a:p>
          <a:p>
            <a:pPr marL="0" indent="0">
              <a:buNone/>
            </a:pPr>
            <a:r>
              <a:rPr lang="en-IN" dirty="0"/>
              <a:t>            </a:t>
            </a:r>
            <a:r>
              <a:rPr lang="en-IN" dirty="0" err="1"/>
              <a:t>System.out.println</a:t>
            </a:r>
            <a:r>
              <a:rPr lang="en-IN" dirty="0"/>
              <a:t> ("Result = " + c); </a:t>
            </a:r>
          </a:p>
          <a:p>
            <a:pPr marL="0" indent="0">
              <a:buNone/>
            </a:pPr>
            <a:r>
              <a:rPr lang="en-IN" dirty="0"/>
              <a:t>        } </a:t>
            </a:r>
          </a:p>
          <a:p>
            <a:pPr marL="0" indent="0">
              <a:buNone/>
            </a:pPr>
            <a:r>
              <a:rPr lang="en-IN" dirty="0"/>
              <a:t>        catch(</a:t>
            </a:r>
            <a:r>
              <a:rPr lang="en-IN" dirty="0" err="1"/>
              <a:t>ArithmeticException</a:t>
            </a:r>
            <a:r>
              <a:rPr lang="en-IN" dirty="0"/>
              <a:t> e) { </a:t>
            </a:r>
          </a:p>
          <a:p>
            <a:pPr marL="0" indent="0">
              <a:buNone/>
            </a:pPr>
            <a:r>
              <a:rPr lang="en-IN" dirty="0"/>
              <a:t>            </a:t>
            </a:r>
            <a:r>
              <a:rPr lang="en-IN" dirty="0" err="1"/>
              <a:t>System.out.println</a:t>
            </a:r>
            <a:r>
              <a:rPr lang="en-IN" dirty="0"/>
              <a:t> ("Can't divide a number by 0"); </a:t>
            </a:r>
          </a:p>
          <a:p>
            <a:pPr marL="0" indent="0">
              <a:buNone/>
            </a:pPr>
            <a:r>
              <a:rPr lang="en-IN" dirty="0"/>
              <a:t>        } </a:t>
            </a:r>
          </a:p>
          <a:p>
            <a:pPr marL="0" indent="0">
              <a:buNone/>
            </a:pPr>
            <a:r>
              <a:rPr lang="en-IN" dirty="0"/>
              <a:t>    } </a:t>
            </a:r>
          </a:p>
          <a:p>
            <a:pPr marL="0" indent="0">
              <a:buNone/>
            </a:pPr>
            <a:r>
              <a:rPr lang="en-IN" dirty="0"/>
              <a:t>}</a:t>
            </a:r>
          </a:p>
          <a:p>
            <a:pPr marL="0" indent="0">
              <a:buNone/>
            </a:pPr>
            <a:endParaRPr lang="en-IN" dirty="0"/>
          </a:p>
        </p:txBody>
      </p:sp>
      <p:sp>
        <p:nvSpPr>
          <p:cNvPr id="4" name="Content Placeholder 3">
            <a:extLst>
              <a:ext uri="{FF2B5EF4-FFF2-40B4-BE49-F238E27FC236}">
                <a16:creationId xmlns="" xmlns:a16="http://schemas.microsoft.com/office/drawing/2014/main" id="{1DFE784D-965C-447F-AD98-95F52151AC04}"/>
              </a:ext>
            </a:extLst>
          </p:cNvPr>
          <p:cNvSpPr>
            <a:spLocks noGrp="1"/>
          </p:cNvSpPr>
          <p:nvPr>
            <p:ph sz="half" idx="2"/>
          </p:nvPr>
        </p:nvSpPr>
        <p:spPr>
          <a:xfrm>
            <a:off x="7138434" y="2207588"/>
            <a:ext cx="4726858" cy="4351338"/>
          </a:xfrm>
        </p:spPr>
        <p:txBody>
          <a:bodyPr>
            <a:normAutofit fontScale="85000" lnSpcReduction="20000"/>
          </a:bodyPr>
          <a:lstStyle/>
          <a:p>
            <a:pPr marL="0" indent="0">
              <a:buNone/>
            </a:pPr>
            <a:r>
              <a:rPr lang="en-US" dirty="0"/>
              <a:t>Output :</a:t>
            </a:r>
          </a:p>
          <a:p>
            <a:r>
              <a:rPr lang="en-US" dirty="0"/>
              <a:t>Can't divide a number by 0</a:t>
            </a:r>
            <a:endParaRPr lang="en-IN" dirty="0"/>
          </a:p>
        </p:txBody>
      </p:sp>
    </p:spTree>
    <p:extLst>
      <p:ext uri="{BB962C8B-B14F-4D97-AF65-F5344CB8AC3E}">
        <p14:creationId xmlns:p14="http://schemas.microsoft.com/office/powerpoint/2010/main" val="17066513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2B53B-FEC0-4750-8F88-8248515E295F}"/>
              </a:ext>
            </a:extLst>
          </p:cNvPr>
          <p:cNvSpPr>
            <a:spLocks noGrp="1"/>
          </p:cNvSpPr>
          <p:nvPr>
            <p:ph type="title"/>
          </p:nvPr>
        </p:nvSpPr>
        <p:spPr>
          <a:xfrm>
            <a:off x="838200" y="365126"/>
            <a:ext cx="10515600" cy="834410"/>
          </a:xfrm>
        </p:spPr>
        <p:txBody>
          <a:bodyPr/>
          <a:lstStyle/>
          <a:p>
            <a:r>
              <a:rPr lang="en-IN" b="1" i="0" dirty="0" err="1">
                <a:effectLst/>
                <a:latin typeface="Roboto"/>
              </a:rPr>
              <a:t>NullPointer</a:t>
            </a:r>
            <a:r>
              <a:rPr lang="en-IN" b="1" i="0" dirty="0">
                <a:effectLst/>
                <a:latin typeface="Roboto"/>
              </a:rPr>
              <a:t> Exception</a:t>
            </a:r>
            <a:endParaRPr lang="en-IN" dirty="0"/>
          </a:p>
        </p:txBody>
      </p:sp>
      <p:sp>
        <p:nvSpPr>
          <p:cNvPr id="3" name="Content Placeholder 2">
            <a:extLst>
              <a:ext uri="{FF2B5EF4-FFF2-40B4-BE49-F238E27FC236}">
                <a16:creationId xmlns="" xmlns:a16="http://schemas.microsoft.com/office/drawing/2014/main" id="{6401DA84-0E97-4578-B881-83775B4E556D}"/>
              </a:ext>
            </a:extLst>
          </p:cNvPr>
          <p:cNvSpPr>
            <a:spLocks noGrp="1"/>
          </p:cNvSpPr>
          <p:nvPr>
            <p:ph sz="half" idx="1"/>
          </p:nvPr>
        </p:nvSpPr>
        <p:spPr>
          <a:xfrm>
            <a:off x="1364974" y="1543665"/>
            <a:ext cx="5405284" cy="5175352"/>
          </a:xfrm>
        </p:spPr>
        <p:txBody>
          <a:bodyPr>
            <a:normAutofit fontScale="85000" lnSpcReduction="20000"/>
          </a:bodyPr>
          <a:lstStyle/>
          <a:p>
            <a:pPr marL="0" indent="0">
              <a:buNone/>
            </a:pPr>
            <a:r>
              <a:rPr lang="en-IN" dirty="0"/>
              <a:t>//Java program to demonstrate </a:t>
            </a:r>
            <a:r>
              <a:rPr lang="en-IN" dirty="0" err="1"/>
              <a:t>NullPointerException</a:t>
            </a:r>
            <a:r>
              <a:rPr lang="en-IN" dirty="0"/>
              <a:t> </a:t>
            </a:r>
          </a:p>
          <a:p>
            <a:pPr marL="0" indent="0">
              <a:buNone/>
            </a:pPr>
            <a:r>
              <a:rPr lang="en-IN" dirty="0"/>
              <a:t>public class </a:t>
            </a:r>
            <a:r>
              <a:rPr lang="en-IN" dirty="0" err="1"/>
              <a:t>NullPointer_Demo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String a = null; //null value </a:t>
            </a:r>
          </a:p>
          <a:p>
            <a:pPr marL="0" indent="0">
              <a:buNone/>
            </a:pPr>
            <a:r>
              <a:rPr lang="en-IN" dirty="0"/>
              <a:t>            </a:t>
            </a:r>
            <a:r>
              <a:rPr lang="en-IN" dirty="0" err="1"/>
              <a:t>System.out.println</a:t>
            </a:r>
            <a:r>
              <a:rPr lang="en-IN" dirty="0"/>
              <a:t>(</a:t>
            </a:r>
            <a:r>
              <a:rPr lang="en-IN" dirty="0" err="1"/>
              <a:t>a.charAt</a:t>
            </a:r>
            <a:r>
              <a:rPr lang="en-IN" dirty="0"/>
              <a:t>(0)); </a:t>
            </a:r>
          </a:p>
          <a:p>
            <a:pPr marL="0" indent="0">
              <a:buNone/>
            </a:pPr>
            <a:r>
              <a:rPr lang="en-IN" dirty="0"/>
              <a:t>        }</a:t>
            </a:r>
          </a:p>
          <a:p>
            <a:pPr marL="0" indent="0">
              <a:buNone/>
            </a:pPr>
            <a:endParaRPr lang="en-IN" dirty="0"/>
          </a:p>
          <a:p>
            <a:pPr marL="0" indent="0">
              <a:buNone/>
            </a:pPr>
            <a:r>
              <a:rPr lang="en-IN" dirty="0"/>
              <a:t>         catch(</a:t>
            </a:r>
            <a:r>
              <a:rPr lang="en-IN" dirty="0" err="1"/>
              <a:t>NullPointerException</a:t>
            </a:r>
            <a:r>
              <a:rPr lang="en-IN" dirty="0"/>
              <a:t> e) </a:t>
            </a:r>
          </a:p>
          <a:p>
            <a:pPr marL="0" indent="0">
              <a:buNone/>
            </a:pPr>
            <a:r>
              <a:rPr lang="en-IN" dirty="0"/>
              <a:t>{ </a:t>
            </a:r>
          </a:p>
          <a:p>
            <a:pPr marL="0" indent="0">
              <a:buNone/>
            </a:pPr>
            <a:r>
              <a:rPr lang="en-IN" dirty="0"/>
              <a:t>            </a:t>
            </a:r>
            <a:r>
              <a:rPr lang="en-IN" dirty="0" err="1"/>
              <a:t>System.out.println</a:t>
            </a:r>
            <a:r>
              <a:rPr lang="en-IN" dirty="0"/>
              <a:t>("</a:t>
            </a:r>
            <a:r>
              <a:rPr lang="en-IN" dirty="0" err="1"/>
              <a:t>NullPointerException</a:t>
            </a:r>
            <a:r>
              <a:rPr lang="en-IN" dirty="0"/>
              <a:t>.."); </a:t>
            </a:r>
          </a:p>
          <a:p>
            <a:pPr marL="0" indent="0">
              <a:buNone/>
            </a:pPr>
            <a:r>
              <a:rPr lang="en-IN" dirty="0"/>
              <a:t>        } </a:t>
            </a:r>
          </a:p>
          <a:p>
            <a:pPr marL="0" indent="0">
              <a:buNone/>
            </a:pPr>
            <a:r>
              <a:rPr lang="en-IN" dirty="0"/>
              <a:t>    } </a:t>
            </a:r>
          </a:p>
          <a:p>
            <a:pPr marL="0" indent="0">
              <a:buNone/>
            </a:pPr>
            <a:r>
              <a:rPr lang="en-IN" dirty="0"/>
              <a:t>}</a:t>
            </a:r>
          </a:p>
        </p:txBody>
      </p:sp>
      <p:sp>
        <p:nvSpPr>
          <p:cNvPr id="4" name="Content Placeholder 3">
            <a:extLst>
              <a:ext uri="{FF2B5EF4-FFF2-40B4-BE49-F238E27FC236}">
                <a16:creationId xmlns="" xmlns:a16="http://schemas.microsoft.com/office/drawing/2014/main" id="{0C052A09-697E-4605-9482-D2112915802D}"/>
              </a:ext>
            </a:extLst>
          </p:cNvPr>
          <p:cNvSpPr>
            <a:spLocks noGrp="1"/>
          </p:cNvSpPr>
          <p:nvPr>
            <p:ph sz="half" idx="2"/>
          </p:nvPr>
        </p:nvSpPr>
        <p:spPr>
          <a:xfrm>
            <a:off x="6842396" y="1543665"/>
            <a:ext cx="4935474" cy="4351338"/>
          </a:xfrm>
        </p:spPr>
        <p:txBody>
          <a:bodyPr>
            <a:normAutofit fontScale="85000" lnSpcReduction="20000"/>
          </a:bodyPr>
          <a:lstStyle/>
          <a:p>
            <a:pPr marL="0" indent="0">
              <a:buNone/>
            </a:pPr>
            <a:r>
              <a:rPr lang="en-IN" dirty="0"/>
              <a:t>Output  :</a:t>
            </a:r>
          </a:p>
          <a:p>
            <a:pPr marL="0" indent="0">
              <a:buNone/>
            </a:pPr>
            <a:r>
              <a:rPr lang="en-IN" dirty="0" err="1"/>
              <a:t>NullPointerException</a:t>
            </a:r>
            <a:r>
              <a:rPr lang="en-IN" dirty="0"/>
              <a:t>..</a:t>
            </a:r>
          </a:p>
          <a:p>
            <a:pPr marL="0" indent="0">
              <a:buNone/>
            </a:pPr>
            <a:endParaRPr lang="en-IN" dirty="0"/>
          </a:p>
          <a:p>
            <a:pPr marL="0" indent="0">
              <a:buNone/>
            </a:pPr>
            <a:endParaRPr lang="en-IN" dirty="0"/>
          </a:p>
          <a:p>
            <a:pPr marL="0" indent="0">
              <a:buNone/>
            </a:pPr>
            <a:r>
              <a:rPr lang="en-IN" dirty="0"/>
              <a:t>//</a:t>
            </a:r>
            <a:r>
              <a:rPr lang="en-US" dirty="0"/>
              <a:t>Java String </a:t>
            </a:r>
            <a:r>
              <a:rPr lang="en-US" dirty="0" err="1"/>
              <a:t>charAt</a:t>
            </a:r>
            <a:r>
              <a:rPr lang="en-US" dirty="0"/>
              <a:t>() Method : The </a:t>
            </a:r>
            <a:r>
              <a:rPr lang="en-US" dirty="0" err="1"/>
              <a:t>charAt</a:t>
            </a:r>
            <a:r>
              <a:rPr lang="en-US" dirty="0"/>
              <a:t>() method returns the character at the specified index in a string.</a:t>
            </a:r>
            <a:endParaRPr lang="en-IN" dirty="0"/>
          </a:p>
        </p:txBody>
      </p:sp>
    </p:spTree>
    <p:extLst>
      <p:ext uri="{BB962C8B-B14F-4D97-AF65-F5344CB8AC3E}">
        <p14:creationId xmlns:p14="http://schemas.microsoft.com/office/powerpoint/2010/main" val="8970221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59C72-BFCE-4326-AC50-828C4C6F60BB}"/>
              </a:ext>
            </a:extLst>
          </p:cNvPr>
          <p:cNvSpPr>
            <a:spLocks noGrp="1"/>
          </p:cNvSpPr>
          <p:nvPr>
            <p:ph type="title"/>
          </p:nvPr>
        </p:nvSpPr>
        <p:spPr>
          <a:xfrm>
            <a:off x="835118" y="108065"/>
            <a:ext cx="11428002" cy="1492132"/>
          </a:xfrm>
        </p:spPr>
        <p:txBody>
          <a:bodyPr>
            <a:normAutofit/>
          </a:bodyPr>
          <a:lstStyle/>
          <a:p>
            <a:r>
              <a:rPr lang="en-IN" sz="4000" b="1" i="0" dirty="0" err="1">
                <a:effectLst/>
                <a:latin typeface="Roboto"/>
              </a:rPr>
              <a:t>StringIndexOutOfBound</a:t>
            </a:r>
            <a:r>
              <a:rPr lang="en-IN" sz="4000" b="1" i="0" dirty="0">
                <a:effectLst/>
                <a:latin typeface="Roboto"/>
              </a:rPr>
              <a:t> Exception</a:t>
            </a:r>
            <a:endParaRPr lang="en-IN" sz="4000" dirty="0"/>
          </a:p>
        </p:txBody>
      </p:sp>
      <p:sp>
        <p:nvSpPr>
          <p:cNvPr id="3" name="Content Placeholder 2">
            <a:extLst>
              <a:ext uri="{FF2B5EF4-FFF2-40B4-BE49-F238E27FC236}">
                <a16:creationId xmlns="" xmlns:a16="http://schemas.microsoft.com/office/drawing/2014/main" id="{A771527B-7D8C-4F86-A3D0-2F9677FC2749}"/>
              </a:ext>
            </a:extLst>
          </p:cNvPr>
          <p:cNvSpPr>
            <a:spLocks noGrp="1"/>
          </p:cNvSpPr>
          <p:nvPr>
            <p:ph sz="half" idx="1"/>
          </p:nvPr>
        </p:nvSpPr>
        <p:spPr>
          <a:xfrm>
            <a:off x="1159238" y="833120"/>
            <a:ext cx="6237241" cy="6261389"/>
          </a:xfrm>
        </p:spPr>
        <p:txBody>
          <a:bodyPr>
            <a:noAutofit/>
          </a:bodyPr>
          <a:lstStyle/>
          <a:p>
            <a:pPr marL="0" indent="0">
              <a:buNone/>
            </a:pPr>
            <a:r>
              <a:rPr lang="en-IN" sz="1800" dirty="0"/>
              <a:t>public class Main</a:t>
            </a:r>
          </a:p>
          <a:p>
            <a:pPr marL="0" indent="0">
              <a:buNone/>
            </a:pPr>
            <a:r>
              <a:rPr lang="en-IN" sz="1800" dirty="0"/>
              <a:t>{ </a:t>
            </a:r>
          </a:p>
          <a:p>
            <a:pPr marL="0" indent="0">
              <a:buNone/>
            </a:pPr>
            <a:r>
              <a:rPr lang="en-IN" sz="1800" dirty="0"/>
              <a:t> public static void main(String </a:t>
            </a:r>
            <a:r>
              <a:rPr lang="en-IN" sz="1800" dirty="0" err="1"/>
              <a:t>args</a:t>
            </a:r>
            <a:r>
              <a:rPr lang="en-IN" sz="1800" dirty="0"/>
              <a:t>[]) </a:t>
            </a:r>
          </a:p>
          <a:p>
            <a:pPr marL="0" indent="0">
              <a:buNone/>
            </a:pPr>
            <a:r>
              <a:rPr lang="en-IN" sz="1800" dirty="0"/>
              <a:t> { </a:t>
            </a:r>
          </a:p>
          <a:p>
            <a:pPr marL="0" indent="0">
              <a:buNone/>
            </a:pPr>
            <a:r>
              <a:rPr lang="en-IN" sz="1800" dirty="0"/>
              <a:t>      try { </a:t>
            </a:r>
          </a:p>
          <a:p>
            <a:pPr marL="0" indent="0">
              <a:buNone/>
            </a:pPr>
            <a:r>
              <a:rPr lang="en-IN" sz="1800" dirty="0"/>
              <a:t>          String a = “Hello </a:t>
            </a:r>
            <a:r>
              <a:rPr lang="en-IN" sz="1800" dirty="0" err="1"/>
              <a:t>scoe</a:t>
            </a:r>
            <a:r>
              <a:rPr lang="en-IN" sz="1800" dirty="0"/>
              <a:t>"; // length is 10 </a:t>
            </a:r>
          </a:p>
          <a:p>
            <a:pPr marL="0" indent="0">
              <a:buNone/>
            </a:pPr>
            <a:r>
              <a:rPr lang="en-IN" sz="1800" dirty="0"/>
              <a:t>          char c = </a:t>
            </a:r>
            <a:r>
              <a:rPr lang="en-IN" sz="1800" dirty="0" err="1"/>
              <a:t>a.charAt</a:t>
            </a:r>
            <a:r>
              <a:rPr lang="en-IN" sz="1800" dirty="0"/>
              <a:t>(15); // accessing 15th element </a:t>
            </a:r>
          </a:p>
          <a:p>
            <a:pPr marL="0" indent="0">
              <a:buNone/>
            </a:pPr>
            <a:r>
              <a:rPr lang="en-IN" sz="1800" dirty="0"/>
              <a:t>            </a:t>
            </a:r>
            <a:r>
              <a:rPr lang="en-IN" sz="1800" dirty="0" err="1"/>
              <a:t>System.out.println</a:t>
            </a:r>
            <a:r>
              <a:rPr lang="en-IN" sz="1800" dirty="0"/>
              <a:t>(c); </a:t>
            </a:r>
          </a:p>
          <a:p>
            <a:pPr marL="0" indent="0">
              <a:buNone/>
            </a:pPr>
            <a:r>
              <a:rPr lang="en-IN" sz="1800" dirty="0"/>
              <a:t>        } </a:t>
            </a:r>
          </a:p>
          <a:p>
            <a:pPr marL="0" indent="0">
              <a:buNone/>
            </a:pPr>
            <a:r>
              <a:rPr lang="en-IN" sz="1800" dirty="0"/>
              <a:t>        catch(</a:t>
            </a:r>
            <a:r>
              <a:rPr lang="en-IN" sz="1800" dirty="0" err="1"/>
              <a:t>StringIndexOutOfBoundsException</a:t>
            </a:r>
            <a:r>
              <a:rPr lang="en-IN" sz="1800" dirty="0"/>
              <a:t> e)</a:t>
            </a:r>
          </a:p>
          <a:p>
            <a:pPr marL="0" indent="0">
              <a:buNone/>
            </a:pPr>
            <a:r>
              <a:rPr lang="en-IN" sz="1800" dirty="0"/>
              <a:t>        { </a:t>
            </a:r>
          </a:p>
          <a:p>
            <a:pPr marL="0" indent="0">
              <a:buNone/>
            </a:pPr>
            <a:r>
              <a:rPr lang="en-IN" sz="1800" dirty="0"/>
              <a:t>           </a:t>
            </a:r>
            <a:r>
              <a:rPr lang="en-IN" sz="1800" dirty="0" err="1"/>
              <a:t>System.out.println</a:t>
            </a:r>
            <a:r>
              <a:rPr lang="en-IN" sz="1800" dirty="0"/>
              <a:t>("</a:t>
            </a:r>
            <a:r>
              <a:rPr lang="en-IN" sz="1800" dirty="0" err="1"/>
              <a:t>StringIndexOutOfBoundsException</a:t>
            </a:r>
            <a:r>
              <a:rPr lang="en-IN" sz="1800" dirty="0"/>
              <a:t>"); </a:t>
            </a:r>
          </a:p>
          <a:p>
            <a:pPr marL="0" indent="0">
              <a:buNone/>
            </a:pPr>
            <a:r>
              <a:rPr lang="en-IN" sz="1800" dirty="0"/>
              <a:t>        } </a:t>
            </a:r>
          </a:p>
          <a:p>
            <a:pPr marL="0" indent="0">
              <a:buNone/>
            </a:pPr>
            <a:r>
              <a:rPr lang="en-IN" sz="1800" dirty="0"/>
              <a:t>    } </a:t>
            </a:r>
          </a:p>
          <a:p>
            <a:pPr marL="0" indent="0">
              <a:buNone/>
            </a:pPr>
            <a:r>
              <a:rPr lang="en-IN" sz="1800" dirty="0"/>
              <a:t>}</a:t>
            </a:r>
          </a:p>
        </p:txBody>
      </p:sp>
      <p:sp>
        <p:nvSpPr>
          <p:cNvPr id="4" name="Content Placeholder 3">
            <a:extLst>
              <a:ext uri="{FF2B5EF4-FFF2-40B4-BE49-F238E27FC236}">
                <a16:creationId xmlns="" xmlns:a16="http://schemas.microsoft.com/office/drawing/2014/main" id="{2585585D-28E5-44B9-9100-576E18711710}"/>
              </a:ext>
            </a:extLst>
          </p:cNvPr>
          <p:cNvSpPr>
            <a:spLocks noGrp="1"/>
          </p:cNvSpPr>
          <p:nvPr>
            <p:ph sz="half" idx="2"/>
          </p:nvPr>
        </p:nvSpPr>
        <p:spPr>
          <a:xfrm>
            <a:off x="8029556" y="2286000"/>
            <a:ext cx="4800600" cy="3619500"/>
          </a:xfrm>
        </p:spPr>
        <p:txBody>
          <a:bodyPr>
            <a:normAutofit/>
          </a:bodyPr>
          <a:lstStyle/>
          <a:p>
            <a:pPr marL="0" indent="0">
              <a:buNone/>
            </a:pPr>
            <a:r>
              <a:rPr lang="en-IN" dirty="0"/>
              <a:t>Output:</a:t>
            </a:r>
          </a:p>
          <a:p>
            <a:pPr marL="0" indent="0">
              <a:buNone/>
            </a:pPr>
            <a:endParaRPr lang="en-IN" dirty="0"/>
          </a:p>
          <a:p>
            <a:pPr marL="0" indent="0">
              <a:buNone/>
            </a:pPr>
            <a:r>
              <a:rPr lang="en-IN" dirty="0" err="1"/>
              <a:t>StringIndexOutOfBoundsException</a:t>
            </a:r>
            <a:endParaRPr lang="en-IN" dirty="0"/>
          </a:p>
        </p:txBody>
      </p:sp>
    </p:spTree>
    <p:extLst>
      <p:ext uri="{BB962C8B-B14F-4D97-AF65-F5344CB8AC3E}">
        <p14:creationId xmlns:p14="http://schemas.microsoft.com/office/powerpoint/2010/main" val="12412012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94C5A6-B6B2-46AC-87BB-F68822A53C04}"/>
              </a:ext>
            </a:extLst>
          </p:cNvPr>
          <p:cNvSpPr>
            <a:spLocks noGrp="1"/>
          </p:cNvSpPr>
          <p:nvPr>
            <p:ph type="title"/>
          </p:nvPr>
        </p:nvSpPr>
        <p:spPr>
          <a:xfrm>
            <a:off x="838200" y="70485"/>
            <a:ext cx="10515600" cy="863907"/>
          </a:xfrm>
        </p:spPr>
        <p:txBody>
          <a:bodyPr>
            <a:normAutofit/>
          </a:bodyPr>
          <a:lstStyle/>
          <a:p>
            <a:r>
              <a:rPr lang="en-IN" sz="3600" b="1" i="0" dirty="0" err="1">
                <a:effectLst/>
                <a:latin typeface="Roboto"/>
              </a:rPr>
              <a:t>FileNotFound</a:t>
            </a:r>
            <a:r>
              <a:rPr lang="en-IN" sz="3600" b="1" i="0" dirty="0">
                <a:effectLst/>
                <a:latin typeface="Roboto"/>
              </a:rPr>
              <a:t> Exception</a:t>
            </a:r>
            <a:endParaRPr lang="en-IN" sz="3600" dirty="0"/>
          </a:p>
        </p:txBody>
      </p:sp>
      <p:sp>
        <p:nvSpPr>
          <p:cNvPr id="3" name="Content Placeholder 2">
            <a:extLst>
              <a:ext uri="{FF2B5EF4-FFF2-40B4-BE49-F238E27FC236}">
                <a16:creationId xmlns="" xmlns:a16="http://schemas.microsoft.com/office/drawing/2014/main" id="{27AEF863-9D20-41C2-A229-63C9519DB38C}"/>
              </a:ext>
            </a:extLst>
          </p:cNvPr>
          <p:cNvSpPr>
            <a:spLocks noGrp="1"/>
          </p:cNvSpPr>
          <p:nvPr>
            <p:ph sz="half" idx="1"/>
          </p:nvPr>
        </p:nvSpPr>
        <p:spPr>
          <a:xfrm>
            <a:off x="1157627" y="619760"/>
            <a:ext cx="6309973" cy="6167755"/>
          </a:xfrm>
        </p:spPr>
        <p:txBody>
          <a:bodyPr>
            <a:noAutofit/>
          </a:bodyPr>
          <a:lstStyle/>
          <a:p>
            <a:pPr marL="0" indent="0">
              <a:buNone/>
            </a:pPr>
            <a:r>
              <a:rPr lang="en-IN" sz="1800" dirty="0"/>
              <a:t>import </a:t>
            </a:r>
            <a:r>
              <a:rPr lang="en-IN" sz="1800" dirty="0" err="1"/>
              <a:t>java.io.File</a:t>
            </a:r>
            <a:r>
              <a:rPr lang="en-IN" sz="1800" dirty="0"/>
              <a:t>; </a:t>
            </a:r>
          </a:p>
          <a:p>
            <a:pPr marL="0" indent="0">
              <a:buNone/>
            </a:pPr>
            <a:r>
              <a:rPr lang="en-IN" sz="1800" dirty="0"/>
              <a:t>import </a:t>
            </a:r>
            <a:r>
              <a:rPr lang="en-IN" sz="1800" dirty="0" err="1"/>
              <a:t>java.io.FileNotFoundException</a:t>
            </a:r>
            <a:r>
              <a:rPr lang="en-IN" sz="1800" dirty="0"/>
              <a:t>; </a:t>
            </a:r>
          </a:p>
          <a:p>
            <a:pPr marL="0" indent="0">
              <a:buNone/>
            </a:pPr>
            <a:r>
              <a:rPr lang="en-IN" sz="1800" dirty="0"/>
              <a:t>import </a:t>
            </a:r>
            <a:r>
              <a:rPr lang="en-IN" sz="1800" dirty="0" err="1"/>
              <a:t>java.io.FileReader</a:t>
            </a:r>
            <a:r>
              <a:rPr lang="en-IN" sz="1800" dirty="0"/>
              <a:t>; </a:t>
            </a:r>
          </a:p>
          <a:p>
            <a:pPr marL="0" indent="0">
              <a:buNone/>
            </a:pPr>
            <a:r>
              <a:rPr lang="en-IN" sz="1800" dirty="0"/>
              <a:t>public class </a:t>
            </a:r>
            <a:r>
              <a:rPr lang="en-IN" sz="1800" dirty="0" err="1"/>
              <a:t>File_notFound_Demo</a:t>
            </a:r>
            <a:r>
              <a:rPr lang="en-IN" sz="1800" dirty="0"/>
              <a:t> { </a:t>
            </a:r>
          </a:p>
          <a:p>
            <a:pPr marL="0" indent="0">
              <a:buNone/>
            </a:pPr>
            <a:r>
              <a:rPr lang="en-IN" sz="1800" dirty="0"/>
              <a:t>      public static void main(String </a:t>
            </a:r>
            <a:r>
              <a:rPr lang="en-IN" sz="1800" dirty="0" err="1"/>
              <a:t>args</a:t>
            </a:r>
            <a:r>
              <a:rPr lang="en-IN" sz="1800" dirty="0"/>
              <a:t>[]) </a:t>
            </a:r>
          </a:p>
          <a:p>
            <a:pPr marL="0" indent="0">
              <a:buNone/>
            </a:pPr>
            <a:r>
              <a:rPr lang="en-IN" sz="1800" dirty="0"/>
              <a:t> { </a:t>
            </a:r>
          </a:p>
          <a:p>
            <a:pPr marL="0" indent="0">
              <a:buNone/>
            </a:pPr>
            <a:r>
              <a:rPr lang="en-IN" sz="1800" dirty="0"/>
              <a:t>        try { </a:t>
            </a:r>
          </a:p>
          <a:p>
            <a:pPr marL="0" indent="0">
              <a:buNone/>
            </a:pPr>
            <a:r>
              <a:rPr lang="en-IN" sz="1800" dirty="0"/>
              <a:t>              // Following file does not exist </a:t>
            </a:r>
          </a:p>
          <a:p>
            <a:pPr marL="0" indent="0">
              <a:buNone/>
            </a:pPr>
            <a:r>
              <a:rPr lang="en-IN" sz="1800" dirty="0"/>
              <a:t>            File </a:t>
            </a:r>
            <a:r>
              <a:rPr lang="en-IN" sz="1800" dirty="0" err="1"/>
              <a:t>file</a:t>
            </a:r>
            <a:r>
              <a:rPr lang="en-IN" sz="1800" dirty="0"/>
              <a:t> = new File("E://file.txt"); </a:t>
            </a:r>
          </a:p>
          <a:p>
            <a:pPr marL="0" indent="0">
              <a:buNone/>
            </a:pPr>
            <a:r>
              <a:rPr lang="en-IN" sz="1800" dirty="0"/>
              <a:t>              </a:t>
            </a:r>
            <a:r>
              <a:rPr lang="en-IN" sz="1800" dirty="0" err="1"/>
              <a:t>FileReader</a:t>
            </a:r>
            <a:r>
              <a:rPr lang="en-IN" sz="1800" dirty="0"/>
              <a:t> </a:t>
            </a:r>
            <a:r>
              <a:rPr lang="en-IN" sz="1800" dirty="0" err="1"/>
              <a:t>fr</a:t>
            </a:r>
            <a:r>
              <a:rPr lang="en-IN" sz="1800" dirty="0"/>
              <a:t> = new </a:t>
            </a:r>
            <a:r>
              <a:rPr lang="en-IN" sz="1800" dirty="0" err="1"/>
              <a:t>FileReader</a:t>
            </a:r>
            <a:r>
              <a:rPr lang="en-IN" sz="1800" dirty="0"/>
              <a:t>(file); </a:t>
            </a:r>
          </a:p>
          <a:p>
            <a:pPr marL="0" indent="0">
              <a:buNone/>
            </a:pPr>
            <a:r>
              <a:rPr lang="en-IN" sz="1800" dirty="0"/>
              <a:t>        }</a:t>
            </a:r>
          </a:p>
          <a:p>
            <a:pPr marL="0" indent="0">
              <a:buNone/>
            </a:pPr>
            <a:r>
              <a:rPr lang="en-IN" sz="1800" dirty="0"/>
              <a:t> catch (</a:t>
            </a:r>
            <a:r>
              <a:rPr lang="en-IN" sz="1800" dirty="0" err="1"/>
              <a:t>FileNotFoundException</a:t>
            </a:r>
            <a:r>
              <a:rPr lang="en-IN" sz="1800" dirty="0"/>
              <a:t> e) { </a:t>
            </a:r>
          </a:p>
          <a:p>
            <a:pPr marL="0" indent="0">
              <a:buNone/>
            </a:pPr>
            <a:r>
              <a:rPr lang="en-IN" sz="1800" dirty="0"/>
              <a:t>           </a:t>
            </a:r>
            <a:r>
              <a:rPr lang="en-IN" sz="1800" dirty="0" err="1"/>
              <a:t>System.out.println</a:t>
            </a:r>
            <a:r>
              <a:rPr lang="en-IN" sz="1800" dirty="0"/>
              <a:t>("File does not exist"); </a:t>
            </a:r>
          </a:p>
          <a:p>
            <a:pPr marL="0" indent="0">
              <a:buNone/>
            </a:pPr>
            <a:r>
              <a:rPr lang="en-IN" sz="1800" dirty="0"/>
              <a:t>        } </a:t>
            </a:r>
          </a:p>
          <a:p>
            <a:pPr marL="0" indent="0">
              <a:buNone/>
            </a:pPr>
            <a:r>
              <a:rPr lang="en-IN" sz="1800" dirty="0"/>
              <a:t>    } </a:t>
            </a:r>
          </a:p>
          <a:p>
            <a:pPr marL="0" indent="0">
              <a:buNone/>
            </a:pPr>
            <a:r>
              <a:rPr lang="en-IN" sz="1800" dirty="0"/>
              <a:t>} </a:t>
            </a:r>
          </a:p>
        </p:txBody>
      </p:sp>
      <p:sp>
        <p:nvSpPr>
          <p:cNvPr id="4" name="Content Placeholder 3">
            <a:extLst>
              <a:ext uri="{FF2B5EF4-FFF2-40B4-BE49-F238E27FC236}">
                <a16:creationId xmlns="" xmlns:a16="http://schemas.microsoft.com/office/drawing/2014/main" id="{D1BC9578-452B-46AC-917A-9F6DF13522FA}"/>
              </a:ext>
            </a:extLst>
          </p:cNvPr>
          <p:cNvSpPr>
            <a:spLocks noGrp="1"/>
          </p:cNvSpPr>
          <p:nvPr>
            <p:ph sz="half" idx="2"/>
          </p:nvPr>
        </p:nvSpPr>
        <p:spPr>
          <a:xfrm>
            <a:off x="8273396" y="2286000"/>
            <a:ext cx="4800600" cy="3619500"/>
          </a:xfrm>
        </p:spPr>
        <p:txBody>
          <a:bodyPr>
            <a:normAutofit/>
          </a:bodyPr>
          <a:lstStyle/>
          <a:p>
            <a:pPr marL="0" indent="0">
              <a:buNone/>
            </a:pPr>
            <a:r>
              <a:rPr lang="en-US" dirty="0"/>
              <a:t>Output :File does not exist</a:t>
            </a:r>
            <a:endParaRPr lang="en-IN" dirty="0"/>
          </a:p>
        </p:txBody>
      </p:sp>
    </p:spTree>
    <p:extLst>
      <p:ext uri="{BB962C8B-B14F-4D97-AF65-F5344CB8AC3E}">
        <p14:creationId xmlns:p14="http://schemas.microsoft.com/office/powerpoint/2010/main" val="35620329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BC82C1-6533-46A1-8F2C-9632ECE70250}"/>
              </a:ext>
            </a:extLst>
          </p:cNvPr>
          <p:cNvSpPr>
            <a:spLocks noGrp="1"/>
          </p:cNvSpPr>
          <p:nvPr>
            <p:ph type="title"/>
          </p:nvPr>
        </p:nvSpPr>
        <p:spPr>
          <a:xfrm>
            <a:off x="1251678" y="77585"/>
            <a:ext cx="10178322" cy="1492132"/>
          </a:xfrm>
        </p:spPr>
        <p:txBody>
          <a:bodyPr>
            <a:normAutofit/>
          </a:bodyPr>
          <a:lstStyle/>
          <a:p>
            <a:r>
              <a:rPr lang="en-IN" sz="4400" b="1" i="0" dirty="0" err="1">
                <a:effectLst/>
                <a:latin typeface="Roboto"/>
              </a:rPr>
              <a:t>NumberFormat</a:t>
            </a:r>
            <a:r>
              <a:rPr lang="en-IN" sz="4400" b="1" i="0" dirty="0">
                <a:effectLst/>
                <a:latin typeface="Roboto"/>
              </a:rPr>
              <a:t> Exception</a:t>
            </a:r>
            <a:endParaRPr lang="en-IN" sz="4400" dirty="0"/>
          </a:p>
        </p:txBody>
      </p:sp>
      <p:sp>
        <p:nvSpPr>
          <p:cNvPr id="3" name="Content Placeholder 2">
            <a:extLst>
              <a:ext uri="{FF2B5EF4-FFF2-40B4-BE49-F238E27FC236}">
                <a16:creationId xmlns="" xmlns:a16="http://schemas.microsoft.com/office/drawing/2014/main" id="{C8AEC0C7-2890-470F-9828-312C29DAFA96}"/>
              </a:ext>
            </a:extLst>
          </p:cNvPr>
          <p:cNvSpPr>
            <a:spLocks noGrp="1"/>
          </p:cNvSpPr>
          <p:nvPr>
            <p:ph sz="half" idx="1"/>
          </p:nvPr>
        </p:nvSpPr>
        <p:spPr>
          <a:xfrm>
            <a:off x="1251678" y="721360"/>
            <a:ext cx="5748562" cy="6010303"/>
          </a:xfrm>
        </p:spPr>
        <p:txBody>
          <a:bodyPr>
            <a:normAutofit lnSpcReduction="10000"/>
          </a:bodyPr>
          <a:lstStyle/>
          <a:p>
            <a:pPr marL="0" indent="0">
              <a:buNone/>
            </a:pPr>
            <a:r>
              <a:rPr lang="en-IN" dirty="0"/>
              <a:t>public class  </a:t>
            </a:r>
            <a:r>
              <a:rPr lang="en-IN" dirty="0" err="1"/>
              <a:t>NumberFormat_Demo</a:t>
            </a:r>
            <a:r>
              <a:rPr lang="en-IN" dirty="0"/>
              <a:t>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 “SCOE" is not a number </a:t>
            </a:r>
          </a:p>
          <a:p>
            <a:pPr marL="0" indent="0">
              <a:buNone/>
            </a:pPr>
            <a:r>
              <a:rPr lang="en-IN" dirty="0"/>
              <a:t>            int </a:t>
            </a:r>
            <a:r>
              <a:rPr lang="en-IN" dirty="0" err="1"/>
              <a:t>num</a:t>
            </a:r>
            <a:r>
              <a:rPr lang="en-IN" dirty="0"/>
              <a:t> = </a:t>
            </a:r>
            <a:r>
              <a:rPr lang="en-IN" dirty="0" err="1"/>
              <a:t>Integer.parseInt</a:t>
            </a:r>
            <a:r>
              <a:rPr lang="en-IN" dirty="0"/>
              <a:t> (“SCOE") ; </a:t>
            </a:r>
          </a:p>
          <a:p>
            <a:pPr marL="0" indent="0">
              <a:buNone/>
            </a:pPr>
            <a:r>
              <a:rPr lang="en-IN" dirty="0"/>
              <a:t>              </a:t>
            </a:r>
            <a:r>
              <a:rPr lang="en-IN" dirty="0" err="1"/>
              <a:t>System.out.println</a:t>
            </a:r>
            <a:r>
              <a:rPr lang="en-IN" dirty="0"/>
              <a:t>(</a:t>
            </a:r>
            <a:r>
              <a:rPr lang="en-IN" dirty="0" err="1"/>
              <a:t>num</a:t>
            </a:r>
            <a:r>
              <a:rPr lang="en-IN" dirty="0"/>
              <a:t>); </a:t>
            </a:r>
          </a:p>
          <a:p>
            <a:pPr marL="0" indent="0">
              <a:buNone/>
            </a:pPr>
            <a:r>
              <a:rPr lang="en-IN" dirty="0"/>
              <a:t>        } </a:t>
            </a:r>
          </a:p>
          <a:p>
            <a:pPr marL="0" indent="0">
              <a:buNone/>
            </a:pPr>
            <a:r>
              <a:rPr lang="en-IN" dirty="0"/>
              <a:t>          catch(</a:t>
            </a:r>
            <a:r>
              <a:rPr lang="en-IN" dirty="0" err="1"/>
              <a:t>NumberFormatException</a:t>
            </a:r>
            <a:r>
              <a:rPr lang="en-IN" dirty="0"/>
              <a:t> e) { </a:t>
            </a:r>
          </a:p>
          <a:p>
            <a:pPr marL="0" indent="0">
              <a:buNone/>
            </a:pPr>
            <a:r>
              <a:rPr lang="en-IN" dirty="0"/>
              <a:t>            </a:t>
            </a:r>
            <a:r>
              <a:rPr lang="en-IN" dirty="0" err="1"/>
              <a:t>System.out.println</a:t>
            </a:r>
            <a:r>
              <a:rPr lang="en-IN" dirty="0"/>
              <a:t>("Number format exception"); </a:t>
            </a:r>
          </a:p>
          <a:p>
            <a:pPr marL="0" indent="0">
              <a:buNone/>
            </a:pPr>
            <a:r>
              <a:rPr lang="en-IN" dirty="0"/>
              <a:t>        } </a:t>
            </a:r>
          </a:p>
          <a:p>
            <a:pPr marL="0" indent="0">
              <a:buNone/>
            </a:pPr>
            <a:r>
              <a:rPr lang="en-IN" dirty="0"/>
              <a:t>    } </a:t>
            </a:r>
          </a:p>
          <a:p>
            <a:pPr marL="0" indent="0">
              <a:buNone/>
            </a:pPr>
            <a:r>
              <a:rPr lang="en-IN" dirty="0"/>
              <a:t>}</a:t>
            </a:r>
          </a:p>
        </p:txBody>
      </p:sp>
      <p:sp>
        <p:nvSpPr>
          <p:cNvPr id="4" name="Content Placeholder 3">
            <a:extLst>
              <a:ext uri="{FF2B5EF4-FFF2-40B4-BE49-F238E27FC236}">
                <a16:creationId xmlns="" xmlns:a16="http://schemas.microsoft.com/office/drawing/2014/main" id="{344EDA7D-4811-47B8-8E12-996AD1C8E101}"/>
              </a:ext>
            </a:extLst>
          </p:cNvPr>
          <p:cNvSpPr>
            <a:spLocks noGrp="1"/>
          </p:cNvSpPr>
          <p:nvPr>
            <p:ph sz="half" idx="2"/>
          </p:nvPr>
        </p:nvSpPr>
        <p:spPr>
          <a:xfrm>
            <a:off x="7338676" y="2286000"/>
            <a:ext cx="4800600" cy="3619500"/>
          </a:xfrm>
        </p:spPr>
        <p:txBody>
          <a:bodyPr>
            <a:normAutofit lnSpcReduction="10000"/>
          </a:bodyPr>
          <a:lstStyle/>
          <a:p>
            <a:r>
              <a:rPr lang="en-US" dirty="0"/>
              <a:t>Output :</a:t>
            </a:r>
          </a:p>
          <a:p>
            <a:pPr marL="0" indent="0">
              <a:buNone/>
            </a:pPr>
            <a:r>
              <a:rPr lang="en-IN" dirty="0"/>
              <a:t>Number format exception</a:t>
            </a:r>
          </a:p>
          <a:p>
            <a:pPr marL="0" indent="0">
              <a:buNone/>
            </a:pPr>
            <a:endParaRPr lang="en-IN" dirty="0"/>
          </a:p>
          <a:p>
            <a:pPr marL="0" indent="0">
              <a:buNone/>
            </a:pPr>
            <a:r>
              <a:rPr lang="en-IN" dirty="0"/>
              <a:t>//</a:t>
            </a:r>
            <a:r>
              <a:rPr lang="en-US" b="0" i="0" dirty="0">
                <a:effectLst/>
                <a:latin typeface="Roboto"/>
              </a:rPr>
              <a:t> The method generally used to convert String to Integer in Java is </a:t>
            </a:r>
            <a:r>
              <a:rPr lang="en-US" b="1" i="0" dirty="0" err="1">
                <a:effectLst/>
                <a:latin typeface="Roboto"/>
              </a:rPr>
              <a:t>parseInt</a:t>
            </a:r>
            <a:r>
              <a:rPr lang="en-US" b="1" i="0" dirty="0">
                <a:effectLst/>
                <a:latin typeface="Roboto"/>
              </a:rPr>
              <a:t>()</a:t>
            </a:r>
            <a:r>
              <a:rPr lang="en-US" b="0" i="0" dirty="0">
                <a:effectLst/>
                <a:latin typeface="Roboto"/>
              </a:rPr>
              <a:t>. This method belongs to </a:t>
            </a:r>
            <a:r>
              <a:rPr lang="en-US" b="0" i="0" u="none" strike="noStrike" dirty="0">
                <a:solidFill>
                  <a:srgbClr val="EC4E20"/>
                </a:solidFill>
                <a:effectLst/>
                <a:latin typeface="Roboto"/>
                <a:hlinkClick r:id="rId2"/>
              </a:rPr>
              <a:t>Integer class</a:t>
            </a:r>
            <a:r>
              <a:rPr lang="en-US" b="0" i="0" dirty="0">
                <a:effectLst/>
                <a:latin typeface="Roboto"/>
              </a:rPr>
              <a:t> in </a:t>
            </a:r>
            <a:r>
              <a:rPr lang="en-US" b="0" i="0" u="sng" dirty="0" err="1">
                <a:solidFill>
                  <a:srgbClr val="EC4E20"/>
                </a:solidFill>
                <a:effectLst/>
                <a:latin typeface="Roboto"/>
                <a:hlinkClick r:id="rId3"/>
              </a:rPr>
              <a:t>java.lang</a:t>
            </a:r>
            <a:r>
              <a:rPr lang="en-US" b="0" i="0" u="sng" dirty="0">
                <a:solidFill>
                  <a:srgbClr val="EC4E20"/>
                </a:solidFill>
                <a:effectLst/>
                <a:latin typeface="Roboto"/>
                <a:hlinkClick r:id="rId3"/>
              </a:rPr>
              <a:t> package.</a:t>
            </a:r>
            <a:endParaRPr lang="en-IN" dirty="0"/>
          </a:p>
        </p:txBody>
      </p:sp>
    </p:spTree>
    <p:extLst>
      <p:ext uri="{BB962C8B-B14F-4D97-AF65-F5344CB8AC3E}">
        <p14:creationId xmlns:p14="http://schemas.microsoft.com/office/powerpoint/2010/main" val="384947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6F979C-63B7-4CD3-A5AD-C87C0F8F9DF1}"/>
              </a:ext>
            </a:extLst>
          </p:cNvPr>
          <p:cNvSpPr>
            <a:spLocks noGrp="1"/>
          </p:cNvSpPr>
          <p:nvPr>
            <p:ph type="title"/>
          </p:nvPr>
        </p:nvSpPr>
        <p:spPr>
          <a:xfrm>
            <a:off x="838200" y="151766"/>
            <a:ext cx="10515600" cy="893404"/>
          </a:xfrm>
        </p:spPr>
        <p:txBody>
          <a:bodyPr>
            <a:noAutofit/>
          </a:bodyPr>
          <a:lstStyle/>
          <a:p>
            <a:r>
              <a:rPr lang="en-IN" sz="3600" b="1" i="0" dirty="0" err="1">
                <a:effectLst/>
                <a:latin typeface="Roboto"/>
              </a:rPr>
              <a:t>ArrayIndexOutOfBounds</a:t>
            </a:r>
            <a:r>
              <a:rPr lang="en-IN" sz="3600" b="1" i="0" dirty="0">
                <a:effectLst/>
                <a:latin typeface="Roboto"/>
              </a:rPr>
              <a:t> Exception</a:t>
            </a:r>
            <a:endParaRPr lang="en-IN" sz="3600" dirty="0"/>
          </a:p>
        </p:txBody>
      </p:sp>
      <p:sp>
        <p:nvSpPr>
          <p:cNvPr id="3" name="Content Placeholder 2">
            <a:extLst>
              <a:ext uri="{FF2B5EF4-FFF2-40B4-BE49-F238E27FC236}">
                <a16:creationId xmlns="" xmlns:a16="http://schemas.microsoft.com/office/drawing/2014/main" id="{633EDE51-E38B-40B3-9F24-6A60B95506F7}"/>
              </a:ext>
            </a:extLst>
          </p:cNvPr>
          <p:cNvSpPr>
            <a:spLocks noGrp="1"/>
          </p:cNvSpPr>
          <p:nvPr>
            <p:ph sz="half" idx="1"/>
          </p:nvPr>
        </p:nvSpPr>
        <p:spPr>
          <a:xfrm>
            <a:off x="1007164" y="680721"/>
            <a:ext cx="7273236" cy="6314398"/>
          </a:xfrm>
        </p:spPr>
        <p:txBody>
          <a:bodyPr>
            <a:normAutofit fontScale="92500"/>
          </a:bodyPr>
          <a:lstStyle/>
          <a:p>
            <a:pPr marL="0" indent="0">
              <a:buNone/>
            </a:pPr>
            <a:r>
              <a:rPr lang="en-IN" sz="2400" dirty="0"/>
              <a:t>public class </a:t>
            </a:r>
            <a:r>
              <a:rPr lang="en-IN" sz="2400" dirty="0" err="1"/>
              <a:t>ArrayIndexOutOfBound_Demo</a:t>
            </a:r>
            <a:r>
              <a:rPr lang="en-IN" sz="2400" dirty="0"/>
              <a:t> </a:t>
            </a:r>
          </a:p>
          <a:p>
            <a:pPr marL="0" indent="0">
              <a:buNone/>
            </a:pP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 </a:t>
            </a:r>
          </a:p>
          <a:p>
            <a:pPr marL="0" indent="0">
              <a:buNone/>
            </a:pPr>
            <a:r>
              <a:rPr lang="en-IN" sz="2400" dirty="0"/>
              <a:t>        try{ </a:t>
            </a:r>
          </a:p>
          <a:p>
            <a:pPr marL="0" indent="0">
              <a:buNone/>
            </a:pPr>
            <a:r>
              <a:rPr lang="en-IN" sz="2400" dirty="0"/>
              <a:t>            int a[] = new int[5]; </a:t>
            </a:r>
          </a:p>
          <a:p>
            <a:pPr marL="0" indent="0">
              <a:buNone/>
            </a:pPr>
            <a:r>
              <a:rPr lang="en-IN" sz="2400" dirty="0"/>
              <a:t>            a[6] = 9; // accessing 7th element in an array of size 5 </a:t>
            </a:r>
          </a:p>
          <a:p>
            <a:pPr marL="0" indent="0">
              <a:buNone/>
            </a:pPr>
            <a:r>
              <a:rPr lang="en-IN" sz="2400" dirty="0"/>
              <a:t>	} </a:t>
            </a:r>
          </a:p>
          <a:p>
            <a:pPr marL="0" indent="0">
              <a:buNone/>
            </a:pPr>
            <a:r>
              <a:rPr lang="en-IN" sz="2400" dirty="0"/>
              <a:t>        catch(</a:t>
            </a:r>
            <a:r>
              <a:rPr lang="en-IN" sz="2400" dirty="0" err="1"/>
              <a:t>ArrayIndexOutOfBoundsException</a:t>
            </a:r>
            <a:r>
              <a:rPr lang="en-IN" sz="2400" dirty="0"/>
              <a:t> e){ </a:t>
            </a:r>
          </a:p>
          <a:p>
            <a:pPr marL="0" indent="0">
              <a:buNone/>
            </a:pPr>
            <a:r>
              <a:rPr lang="en-IN" sz="2400" dirty="0"/>
              <a:t>            </a:t>
            </a:r>
            <a:r>
              <a:rPr lang="en-IN" sz="2400" dirty="0" err="1"/>
              <a:t>System.out.println</a:t>
            </a:r>
            <a:r>
              <a:rPr lang="en-IN" sz="2400" dirty="0"/>
              <a:t> ("Array Index is Out Of Bounds"); </a:t>
            </a:r>
          </a:p>
          <a:p>
            <a:pPr marL="0" indent="0">
              <a:buNone/>
            </a:pPr>
            <a:r>
              <a:rPr lang="en-IN" sz="2400" dirty="0"/>
              <a:t>        } </a:t>
            </a:r>
          </a:p>
          <a:p>
            <a:pPr marL="0" indent="0">
              <a:buNone/>
            </a:pPr>
            <a:r>
              <a:rPr lang="en-IN" sz="2400" dirty="0"/>
              <a:t>    } </a:t>
            </a:r>
          </a:p>
          <a:p>
            <a:pPr marL="0" indent="0">
              <a:buNone/>
            </a:pPr>
            <a:r>
              <a:rPr lang="en-IN" sz="2400" dirty="0"/>
              <a:t>}</a:t>
            </a:r>
          </a:p>
        </p:txBody>
      </p:sp>
      <p:sp>
        <p:nvSpPr>
          <p:cNvPr id="4" name="Content Placeholder 3">
            <a:extLst>
              <a:ext uri="{FF2B5EF4-FFF2-40B4-BE49-F238E27FC236}">
                <a16:creationId xmlns="" xmlns:a16="http://schemas.microsoft.com/office/drawing/2014/main" id="{5D0BC86A-164B-43C1-BE1E-50848E4B5731}"/>
              </a:ext>
            </a:extLst>
          </p:cNvPr>
          <p:cNvSpPr>
            <a:spLocks noGrp="1"/>
          </p:cNvSpPr>
          <p:nvPr>
            <p:ph sz="half" idx="2"/>
          </p:nvPr>
        </p:nvSpPr>
        <p:spPr>
          <a:xfrm>
            <a:off x="8632244" y="2286000"/>
            <a:ext cx="4800600" cy="3619500"/>
          </a:xfrm>
        </p:spPr>
        <p:txBody>
          <a:bodyPr>
            <a:normAutofit fontScale="92500"/>
          </a:bodyPr>
          <a:lstStyle/>
          <a:p>
            <a:pPr marL="0" indent="0">
              <a:buNone/>
            </a:pPr>
            <a:r>
              <a:rPr lang="en-US" dirty="0"/>
              <a:t>Output :</a:t>
            </a:r>
          </a:p>
          <a:p>
            <a:pPr marL="0" indent="0">
              <a:buNone/>
            </a:pPr>
            <a:r>
              <a:rPr lang="en-US" dirty="0"/>
              <a:t>Array Index is Out Of Bounds</a:t>
            </a:r>
            <a:endParaRPr lang="en-IN" dirty="0"/>
          </a:p>
        </p:txBody>
      </p:sp>
    </p:spTree>
    <p:extLst>
      <p:ext uri="{BB962C8B-B14F-4D97-AF65-F5344CB8AC3E}">
        <p14:creationId xmlns:p14="http://schemas.microsoft.com/office/powerpoint/2010/main" val="4159256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9750DA-0609-47BF-B582-7BBA78145A2F}"/>
              </a:ext>
            </a:extLst>
          </p:cNvPr>
          <p:cNvSpPr>
            <a:spLocks noGrp="1"/>
          </p:cNvSpPr>
          <p:nvPr>
            <p:ph idx="1"/>
          </p:nvPr>
        </p:nvSpPr>
        <p:spPr>
          <a:xfrm>
            <a:off x="1251678" y="203201"/>
            <a:ext cx="10178322" cy="5676392"/>
          </a:xfrm>
        </p:spPr>
        <p:txBody>
          <a:bodyPr/>
          <a:lstStyle/>
          <a:p>
            <a:pPr marL="0" indent="0">
              <a:buNone/>
            </a:pPr>
            <a:r>
              <a:rPr lang="en-IN" dirty="0"/>
              <a:t>public class Main{	</a:t>
            </a:r>
          </a:p>
          <a:p>
            <a:pPr marL="0" indent="0">
              <a:buNone/>
            </a:pPr>
            <a:r>
              <a:rPr lang="en-IN" dirty="0"/>
              <a:t>public static void main(String[] </a:t>
            </a:r>
            <a:r>
              <a:rPr lang="en-IN" dirty="0" err="1"/>
              <a:t>args</a:t>
            </a:r>
            <a:r>
              <a:rPr lang="en-IN" dirty="0"/>
              <a:t>) {				</a:t>
            </a:r>
          </a:p>
          <a:p>
            <a:pPr marL="0" indent="0">
              <a:buNone/>
            </a:pPr>
            <a:r>
              <a:rPr lang="en-IN" dirty="0"/>
              <a:t>	try		</a:t>
            </a:r>
          </a:p>
          <a:p>
            <a:pPr marL="0" indent="0">
              <a:buNone/>
            </a:pPr>
            <a:r>
              <a:rPr lang="en-IN" dirty="0"/>
              <a:t>	{		</a:t>
            </a:r>
          </a:p>
          <a:p>
            <a:pPr marL="0" indent="0">
              <a:buNone/>
            </a:pPr>
            <a:r>
              <a:rPr lang="en-IN" dirty="0"/>
              <a:t>		String str=null;		</a:t>
            </a:r>
          </a:p>
          <a:p>
            <a:pPr marL="0" indent="0">
              <a:buNone/>
            </a:pPr>
            <a:r>
              <a:rPr lang="en-IN" dirty="0"/>
              <a:t>		</a:t>
            </a:r>
            <a:r>
              <a:rPr lang="en-IN" dirty="0" err="1"/>
              <a:t>System.out.println</a:t>
            </a:r>
            <a:r>
              <a:rPr lang="en-IN" dirty="0"/>
              <a:t>(</a:t>
            </a:r>
            <a:r>
              <a:rPr lang="en-IN" dirty="0" err="1"/>
              <a:t>str.length</a:t>
            </a:r>
            <a:r>
              <a:rPr lang="en-IN" dirty="0"/>
              <a:t>());		</a:t>
            </a:r>
          </a:p>
          <a:p>
            <a:pPr marL="0" indent="0">
              <a:buNone/>
            </a:pPr>
            <a:r>
              <a:rPr lang="en-IN" dirty="0"/>
              <a:t>	}		</a:t>
            </a:r>
          </a:p>
          <a:p>
            <a:pPr marL="0" indent="0">
              <a:buNone/>
            </a:pPr>
            <a:r>
              <a:rPr lang="en-IN" dirty="0"/>
              <a:t>	catch(</a:t>
            </a:r>
            <a:r>
              <a:rPr lang="en-IN" dirty="0" err="1"/>
              <a:t>NullPointerException</a:t>
            </a:r>
            <a:r>
              <a:rPr lang="en-IN" dirty="0"/>
              <a:t> e)		</a:t>
            </a:r>
          </a:p>
          <a:p>
            <a:pPr marL="0" indent="0">
              <a:buNone/>
            </a:pPr>
            <a:r>
              <a:rPr lang="en-IN" dirty="0"/>
              <a:t>	{		   </a:t>
            </a:r>
          </a:p>
          <a:p>
            <a:pPr marL="0" indent="0">
              <a:buNone/>
            </a:pPr>
            <a:r>
              <a:rPr lang="en-IN" dirty="0"/>
              <a:t>		 </a:t>
            </a:r>
            <a:r>
              <a:rPr lang="en-IN" dirty="0" err="1"/>
              <a:t>System.out.println</a:t>
            </a:r>
            <a:r>
              <a:rPr lang="en-IN" dirty="0"/>
              <a:t>(</a:t>
            </a:r>
            <a:r>
              <a:rPr lang="en-IN" dirty="0" err="1"/>
              <a:t>e.getMessage</a:t>
            </a:r>
            <a:r>
              <a:rPr lang="en-IN" dirty="0"/>
              <a:t>());		</a:t>
            </a:r>
          </a:p>
          <a:p>
            <a:pPr marL="0" indent="0">
              <a:buNone/>
            </a:pPr>
            <a:r>
              <a:rPr lang="en-IN" dirty="0"/>
              <a:t>	}	</a:t>
            </a:r>
          </a:p>
          <a:p>
            <a:pPr marL="0" indent="0">
              <a:buNone/>
            </a:pPr>
            <a:r>
              <a:rPr lang="en-IN" dirty="0"/>
              <a:t>}</a:t>
            </a:r>
          </a:p>
          <a:p>
            <a:pPr marL="0" indent="0">
              <a:buNone/>
            </a:pPr>
            <a:r>
              <a:rPr lang="en-IN" dirty="0"/>
              <a:t>}</a:t>
            </a:r>
          </a:p>
        </p:txBody>
      </p:sp>
    </p:spTree>
    <p:extLst>
      <p:ext uri="{BB962C8B-B14F-4D97-AF65-F5344CB8AC3E}">
        <p14:creationId xmlns:p14="http://schemas.microsoft.com/office/powerpoint/2010/main" val="14425679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BE1E9-3D2D-49B4-B8EC-2559B4375BE6}"/>
              </a:ext>
            </a:extLst>
          </p:cNvPr>
          <p:cNvSpPr>
            <a:spLocks noGrp="1"/>
          </p:cNvSpPr>
          <p:nvPr>
            <p:ph type="title"/>
          </p:nvPr>
        </p:nvSpPr>
        <p:spPr>
          <a:xfrm>
            <a:off x="838200" y="365125"/>
            <a:ext cx="10515600" cy="637765"/>
          </a:xfrm>
        </p:spPr>
        <p:txBody>
          <a:bodyPr>
            <a:normAutofit fontScale="90000"/>
          </a:bodyPr>
          <a:lstStyle/>
          <a:p>
            <a:r>
              <a:rPr lang="en-IN" b="1" i="0" dirty="0">
                <a:effectLst/>
                <a:latin typeface="Roboto"/>
              </a:rPr>
              <a:t>User-Defined Exceptions</a:t>
            </a:r>
            <a:endParaRPr lang="en-IN" dirty="0"/>
          </a:p>
        </p:txBody>
      </p:sp>
      <p:sp>
        <p:nvSpPr>
          <p:cNvPr id="5" name="Content Placeholder 4">
            <a:extLst>
              <a:ext uri="{FF2B5EF4-FFF2-40B4-BE49-F238E27FC236}">
                <a16:creationId xmlns="" xmlns:a16="http://schemas.microsoft.com/office/drawing/2014/main" id="{977449F8-944C-4250-9B4A-5DF42A9FBFD2}"/>
              </a:ext>
            </a:extLst>
          </p:cNvPr>
          <p:cNvSpPr>
            <a:spLocks noGrp="1"/>
          </p:cNvSpPr>
          <p:nvPr>
            <p:ph idx="1"/>
          </p:nvPr>
        </p:nvSpPr>
        <p:spPr>
          <a:xfrm>
            <a:off x="1142999" y="1002890"/>
            <a:ext cx="9937955" cy="5663381"/>
          </a:xfrm>
        </p:spPr>
        <p:txBody>
          <a:bodyPr>
            <a:normAutofit/>
          </a:bodyPr>
          <a:lstStyle/>
          <a:p>
            <a:pPr algn="l" fontAlgn="base"/>
            <a:r>
              <a:rPr lang="en-US" sz="2000" b="0" i="0" dirty="0">
                <a:effectLst/>
                <a:latin typeface="Roboto"/>
              </a:rPr>
              <a:t>Sometimes, the built-in exceptions in Java are not able to describe a certain situation. </a:t>
            </a:r>
          </a:p>
          <a:p>
            <a:pPr algn="l" fontAlgn="base"/>
            <a:r>
              <a:rPr lang="en-US" sz="2000" b="0" i="0" dirty="0">
                <a:effectLst/>
                <a:latin typeface="Roboto"/>
              </a:rPr>
              <a:t>In such cases, user can also create exceptions which are called ‘user-defined Exceptions’.</a:t>
            </a:r>
          </a:p>
          <a:p>
            <a:pPr marL="0" indent="0" algn="l" fontAlgn="base">
              <a:buNone/>
            </a:pPr>
            <a:r>
              <a:rPr lang="en-US" sz="2000" b="0" i="0" dirty="0">
                <a:effectLst/>
                <a:latin typeface="Roboto"/>
              </a:rPr>
              <a:t/>
            </a:r>
            <a:br>
              <a:rPr lang="en-US" sz="2000" b="0" i="0" dirty="0">
                <a:effectLst/>
                <a:latin typeface="Roboto"/>
              </a:rPr>
            </a:br>
            <a:r>
              <a:rPr lang="en-US" sz="2000" b="0" i="0" dirty="0">
                <a:effectLst/>
                <a:latin typeface="Roboto"/>
              </a:rPr>
              <a:t>Following steps are followed for the creation of user-defined Exception.</a:t>
            </a:r>
          </a:p>
          <a:p>
            <a:pPr algn="l" fontAlgn="base">
              <a:buFont typeface="Arial" panose="020B0604020202020204" pitchFamily="34" charset="0"/>
              <a:buChar char="•"/>
            </a:pPr>
            <a:r>
              <a:rPr lang="en-US" sz="2000" b="0" i="0" dirty="0">
                <a:effectLst/>
                <a:latin typeface="Roboto"/>
              </a:rPr>
              <a:t>The user should create an exception class as a subclass of Exception class. Since all the exceptions are subclasses of Exception class, the user should also make his class a subclass of it. This is done as:</a:t>
            </a:r>
          </a:p>
          <a:p>
            <a:pPr marL="0" indent="0">
              <a:buNone/>
            </a:pPr>
            <a:endParaRPr lang="en-IN" sz="2000" dirty="0"/>
          </a:p>
          <a:p>
            <a:pPr marL="0" indent="0">
              <a:buNone/>
            </a:pPr>
            <a:r>
              <a:rPr lang="en-IN" dirty="0"/>
              <a:t>  </a:t>
            </a:r>
            <a:r>
              <a:rPr lang="en-IN" sz="2000" dirty="0"/>
              <a:t>class </a:t>
            </a:r>
            <a:r>
              <a:rPr lang="en-IN" sz="2000" dirty="0" err="1"/>
              <a:t>MyException</a:t>
            </a:r>
            <a:r>
              <a:rPr lang="en-IN" sz="2000" dirty="0"/>
              <a:t> extends Exception</a:t>
            </a:r>
          </a:p>
          <a:p>
            <a:pPr marL="0" indent="0">
              <a:buNone/>
            </a:pPr>
            <a:endParaRPr lang="en-US" sz="2000" b="0" i="0" dirty="0">
              <a:effectLst/>
              <a:latin typeface="Roboto"/>
            </a:endParaRPr>
          </a:p>
          <a:p>
            <a:pPr marL="0" indent="0">
              <a:buNone/>
            </a:pPr>
            <a:r>
              <a:rPr lang="en-US" sz="2000" b="0" i="0" dirty="0">
                <a:effectLst/>
                <a:latin typeface="Roboto"/>
              </a:rPr>
              <a:t>We can write a default constructor in his own exception class.</a:t>
            </a:r>
          </a:p>
          <a:p>
            <a:pPr marL="0" indent="0">
              <a:buNone/>
            </a:pPr>
            <a:r>
              <a:rPr lang="en-IN" sz="2000" dirty="0" err="1"/>
              <a:t>MyException</a:t>
            </a:r>
            <a:r>
              <a:rPr lang="en-IN" sz="2000" dirty="0"/>
              <a:t>(){}</a:t>
            </a:r>
          </a:p>
        </p:txBody>
      </p:sp>
    </p:spTree>
    <p:extLst>
      <p:ext uri="{BB962C8B-B14F-4D97-AF65-F5344CB8AC3E}">
        <p14:creationId xmlns:p14="http://schemas.microsoft.com/office/powerpoint/2010/main" val="5316649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1DFC437-109A-4B46-B21F-04824CDB9D54}"/>
              </a:ext>
            </a:extLst>
          </p:cNvPr>
          <p:cNvSpPr>
            <a:spLocks noGrp="1"/>
          </p:cNvSpPr>
          <p:nvPr>
            <p:ph idx="1"/>
          </p:nvPr>
        </p:nvSpPr>
        <p:spPr>
          <a:xfrm>
            <a:off x="1152286" y="834888"/>
            <a:ext cx="10178322" cy="5387008"/>
          </a:xfrm>
        </p:spPr>
        <p:txBody>
          <a:bodyPr>
            <a:normAutofit/>
          </a:bodyPr>
          <a:lstStyle/>
          <a:p>
            <a:pPr marL="0" indent="0">
              <a:buNone/>
            </a:pPr>
            <a:r>
              <a:rPr lang="en-US" sz="2000" dirty="0"/>
              <a:t>We can also create a parameterized constructor with a string as a parameter.</a:t>
            </a:r>
          </a:p>
          <a:p>
            <a:pPr marL="0" indent="0">
              <a:buNone/>
            </a:pPr>
            <a:r>
              <a:rPr lang="en-US" sz="2000" dirty="0"/>
              <a:t>We can use this to store exception details. We can call super class(Exception) constructor from this and send the string there.</a:t>
            </a:r>
          </a:p>
          <a:p>
            <a:pPr marL="0" indent="0">
              <a:buNone/>
            </a:pPr>
            <a:r>
              <a:rPr lang="en-IN" sz="2000" dirty="0" err="1"/>
              <a:t>MyException</a:t>
            </a:r>
            <a:r>
              <a:rPr lang="en-IN" sz="2000" dirty="0"/>
              <a:t>(String str)</a:t>
            </a:r>
          </a:p>
          <a:p>
            <a:pPr marL="0" indent="0">
              <a:buNone/>
            </a:pPr>
            <a:r>
              <a:rPr lang="en-IN" sz="2000" dirty="0"/>
              <a:t>{</a:t>
            </a:r>
          </a:p>
          <a:p>
            <a:pPr marL="0" indent="0">
              <a:buNone/>
            </a:pPr>
            <a:r>
              <a:rPr lang="en-IN" sz="2000" dirty="0"/>
              <a:t>   super(str);</a:t>
            </a:r>
          </a:p>
          <a:p>
            <a:pPr marL="0" indent="0">
              <a:buNone/>
            </a:pPr>
            <a:r>
              <a:rPr lang="en-IN" sz="2000" dirty="0"/>
              <a:t>}</a:t>
            </a:r>
          </a:p>
          <a:p>
            <a:pPr marL="0" indent="0">
              <a:buNone/>
            </a:pPr>
            <a:r>
              <a:rPr lang="en-US" sz="2000" dirty="0"/>
              <a:t>To raise exception of user-defined type, we need to create an object to his exception class and throw it using throw clause, as</a:t>
            </a:r>
          </a:p>
          <a:p>
            <a:pPr marL="0" indent="0">
              <a:buNone/>
            </a:pPr>
            <a:r>
              <a:rPr lang="en-US" sz="2000" dirty="0" err="1"/>
              <a:t>MyException</a:t>
            </a:r>
            <a:r>
              <a:rPr lang="en-US" sz="2000" dirty="0"/>
              <a:t> me = new </a:t>
            </a:r>
            <a:r>
              <a:rPr lang="en-US" sz="2000" dirty="0" err="1"/>
              <a:t>MyException</a:t>
            </a:r>
            <a:r>
              <a:rPr lang="en-US" sz="2000" dirty="0"/>
              <a:t>(“Exception details”);</a:t>
            </a:r>
          </a:p>
          <a:p>
            <a:pPr marL="0" indent="0">
              <a:buNone/>
            </a:pPr>
            <a:r>
              <a:rPr lang="en-US" sz="2000" dirty="0"/>
              <a:t>throw me;</a:t>
            </a:r>
            <a:endParaRPr lang="en-IN" sz="2000" dirty="0"/>
          </a:p>
          <a:p>
            <a:pPr marL="0" indent="0">
              <a:buNone/>
            </a:pPr>
            <a:endParaRPr lang="en-IN" dirty="0"/>
          </a:p>
        </p:txBody>
      </p:sp>
    </p:spTree>
    <p:extLst>
      <p:ext uri="{BB962C8B-B14F-4D97-AF65-F5344CB8AC3E}">
        <p14:creationId xmlns:p14="http://schemas.microsoft.com/office/powerpoint/2010/main" val="1444460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55E9FB9-16C6-405E-A497-125B610EE0AC}"/>
              </a:ext>
            </a:extLst>
          </p:cNvPr>
          <p:cNvSpPr>
            <a:spLocks noGrp="1"/>
          </p:cNvSpPr>
          <p:nvPr>
            <p:ph idx="1"/>
          </p:nvPr>
        </p:nvSpPr>
        <p:spPr>
          <a:xfrm>
            <a:off x="1331843" y="409780"/>
            <a:ext cx="9648332" cy="5676388"/>
          </a:xfrm>
        </p:spPr>
        <p:txBody>
          <a:bodyPr/>
          <a:lstStyle/>
          <a:p>
            <a:r>
              <a:rPr lang="en-US" dirty="0"/>
              <a:t>The following program illustrates how to create own exception class </a:t>
            </a:r>
            <a:r>
              <a:rPr lang="en-US" dirty="0" err="1"/>
              <a:t>MyException</a:t>
            </a:r>
            <a:r>
              <a:rPr lang="en-US" dirty="0"/>
              <a:t>.</a:t>
            </a:r>
          </a:p>
          <a:p>
            <a:r>
              <a:rPr lang="en-US" dirty="0"/>
              <a:t>Details of account numbers, customer names, and balance amounts are taken in the form of three arrays.</a:t>
            </a:r>
          </a:p>
          <a:p>
            <a:r>
              <a:rPr lang="en-US" dirty="0"/>
              <a:t>In main() method, the details are displayed using a for-loop. At this time, check is done if in any account the balance amount is less than the minimum balance amount to be kept in the account.</a:t>
            </a:r>
          </a:p>
          <a:p>
            <a:r>
              <a:rPr lang="en-US" dirty="0"/>
              <a:t>If it is so, then </a:t>
            </a:r>
            <a:r>
              <a:rPr lang="en-US" dirty="0" err="1"/>
              <a:t>MyException</a:t>
            </a:r>
            <a:r>
              <a:rPr lang="en-US" dirty="0"/>
              <a:t> is raised and a message is displayed “Balance amount is less”.</a:t>
            </a:r>
            <a:endParaRPr lang="en-IN" dirty="0"/>
          </a:p>
        </p:txBody>
      </p:sp>
    </p:spTree>
    <p:extLst>
      <p:ext uri="{BB962C8B-B14F-4D97-AF65-F5344CB8AC3E}">
        <p14:creationId xmlns:p14="http://schemas.microsoft.com/office/powerpoint/2010/main" val="31909036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BDB1AD67-E5FA-4E6D-9511-30BA388E5C8E}"/>
              </a:ext>
            </a:extLst>
          </p:cNvPr>
          <p:cNvSpPr>
            <a:spLocks noGrp="1"/>
          </p:cNvSpPr>
          <p:nvPr>
            <p:ph sz="half" idx="1"/>
          </p:nvPr>
        </p:nvSpPr>
        <p:spPr>
          <a:xfrm>
            <a:off x="923164" y="212264"/>
            <a:ext cx="5642564" cy="6433471"/>
          </a:xfrm>
        </p:spPr>
        <p:txBody>
          <a:bodyPr>
            <a:normAutofit fontScale="62500" lnSpcReduction="20000"/>
          </a:bodyPr>
          <a:lstStyle/>
          <a:p>
            <a:pPr marL="0" indent="0">
              <a:buNone/>
            </a:pPr>
            <a:r>
              <a:rPr lang="en-IN" dirty="0"/>
              <a:t>// Java program to demonstrate user defined exception </a:t>
            </a:r>
          </a:p>
          <a:p>
            <a:pPr marL="0" indent="0">
              <a:buNone/>
            </a:pPr>
            <a:r>
              <a:rPr lang="en-IN" dirty="0"/>
              <a:t>  // This program throws an exception whenever balance </a:t>
            </a:r>
          </a:p>
          <a:p>
            <a:pPr marL="0" indent="0">
              <a:buNone/>
            </a:pPr>
            <a:r>
              <a:rPr lang="en-IN" dirty="0"/>
              <a:t>// amount is below Rs 1000 </a:t>
            </a:r>
          </a:p>
          <a:p>
            <a:pPr marL="0" indent="0">
              <a:buNone/>
            </a:pPr>
            <a:r>
              <a:rPr lang="en-IN" dirty="0"/>
              <a:t>public class </a:t>
            </a:r>
            <a:r>
              <a:rPr lang="en-IN" dirty="0" err="1"/>
              <a:t>MyException</a:t>
            </a:r>
            <a:r>
              <a:rPr lang="en-IN" dirty="0"/>
              <a:t> extends Exception </a:t>
            </a:r>
          </a:p>
          <a:p>
            <a:pPr marL="0" indent="0">
              <a:buNone/>
            </a:pPr>
            <a:r>
              <a:rPr lang="en-IN" dirty="0"/>
              <a:t>{ </a:t>
            </a:r>
          </a:p>
          <a:p>
            <a:pPr marL="0" indent="0">
              <a:buNone/>
            </a:pPr>
            <a:r>
              <a:rPr lang="en-IN" dirty="0"/>
              <a:t>    //store account information </a:t>
            </a:r>
          </a:p>
          <a:p>
            <a:pPr marL="0" indent="0">
              <a:buNone/>
            </a:pPr>
            <a:r>
              <a:rPr lang="en-IN" dirty="0"/>
              <a:t>    private static int </a:t>
            </a:r>
            <a:r>
              <a:rPr lang="en-IN" dirty="0" err="1"/>
              <a:t>accno</a:t>
            </a:r>
            <a:r>
              <a:rPr lang="en-IN" dirty="0"/>
              <a:t>[] = {1001, 1002, 1003, 1004}; </a:t>
            </a:r>
          </a:p>
          <a:p>
            <a:pPr marL="0" indent="0">
              <a:buNone/>
            </a:pPr>
            <a:r>
              <a:rPr lang="en-IN" dirty="0"/>
              <a:t>      private static String name[] =    {"Nish", "</a:t>
            </a:r>
            <a:r>
              <a:rPr lang="en-IN" dirty="0" err="1"/>
              <a:t>Shubh</a:t>
            </a:r>
            <a:r>
              <a:rPr lang="en-IN" dirty="0"/>
              <a:t>", "</a:t>
            </a:r>
            <a:r>
              <a:rPr lang="en-IN" dirty="0" err="1"/>
              <a:t>Sush</a:t>
            </a:r>
            <a:r>
              <a:rPr lang="en-IN" dirty="0"/>
              <a:t>", "</a:t>
            </a:r>
            <a:r>
              <a:rPr lang="en-IN" dirty="0" err="1"/>
              <a:t>Abhi</a:t>
            </a:r>
            <a:r>
              <a:rPr lang="en-IN" dirty="0"/>
              <a:t>", "Akash"}; </a:t>
            </a:r>
          </a:p>
          <a:p>
            <a:pPr marL="0" indent="0">
              <a:buNone/>
            </a:pPr>
            <a:r>
              <a:rPr lang="en-IN" dirty="0"/>
              <a:t>      private static double </a:t>
            </a:r>
            <a:r>
              <a:rPr lang="en-IN" dirty="0" err="1"/>
              <a:t>bal</a:t>
            </a:r>
            <a:r>
              <a:rPr lang="en-IN" dirty="0"/>
              <a:t>[] =  {10000.00, 12000.00, 5600.0, 999.00, 1100.55}; </a:t>
            </a:r>
          </a:p>
          <a:p>
            <a:pPr marL="0" indent="0">
              <a:buNone/>
            </a:pPr>
            <a:r>
              <a:rPr lang="en-IN" dirty="0"/>
              <a:t>      // default constructor </a:t>
            </a:r>
          </a:p>
          <a:p>
            <a:pPr marL="0" indent="0">
              <a:buNone/>
            </a:pPr>
            <a:r>
              <a:rPr lang="en-IN" dirty="0"/>
              <a:t>    </a:t>
            </a:r>
            <a:r>
              <a:rPr lang="en-IN" dirty="0" err="1"/>
              <a:t>MyException</a:t>
            </a:r>
            <a:r>
              <a:rPr lang="en-IN" dirty="0"/>
              <a:t>() {    } </a:t>
            </a:r>
          </a:p>
          <a:p>
            <a:pPr marL="0" indent="0">
              <a:buNone/>
            </a:pPr>
            <a:r>
              <a:rPr lang="en-IN" dirty="0"/>
              <a:t>      // parametrized constructor </a:t>
            </a:r>
          </a:p>
          <a:p>
            <a:pPr marL="0" indent="0">
              <a:buNone/>
            </a:pPr>
            <a:r>
              <a:rPr lang="en-IN" dirty="0"/>
              <a:t>    </a:t>
            </a:r>
            <a:r>
              <a:rPr lang="en-IN" dirty="0" err="1"/>
              <a:t>MyException</a:t>
            </a:r>
            <a:r>
              <a:rPr lang="en-IN" dirty="0"/>
              <a:t>(String str) { super(str); } </a:t>
            </a:r>
          </a:p>
          <a:p>
            <a:pPr marL="0" indent="0">
              <a:buNone/>
            </a:pPr>
            <a:r>
              <a:rPr lang="en-IN" dirty="0"/>
              <a:t>      // write main() </a:t>
            </a:r>
          </a:p>
          <a:p>
            <a:pPr marL="0" indent="0">
              <a:buNone/>
            </a:pPr>
            <a:r>
              <a:rPr lang="en-IN" dirty="0"/>
              <a:t>    public static void main(String[] </a:t>
            </a:r>
            <a:r>
              <a:rPr lang="en-IN" dirty="0" err="1"/>
              <a:t>args</a:t>
            </a:r>
            <a:r>
              <a:rPr lang="en-IN" dirty="0"/>
              <a:t>) </a:t>
            </a:r>
          </a:p>
          <a:p>
            <a:pPr marL="0" indent="0">
              <a:buNone/>
            </a:pPr>
            <a:r>
              <a:rPr lang="en-IN" dirty="0"/>
              <a:t>    { </a:t>
            </a:r>
          </a:p>
          <a:p>
            <a:pPr marL="0" indent="0">
              <a:buNone/>
            </a:pPr>
            <a:r>
              <a:rPr lang="en-IN" dirty="0"/>
              <a:t>        try  { </a:t>
            </a:r>
          </a:p>
          <a:p>
            <a:pPr marL="0" indent="0">
              <a:buNone/>
            </a:pPr>
            <a:r>
              <a:rPr lang="en-IN" dirty="0"/>
              <a:t>            // display the heading for the table </a:t>
            </a:r>
          </a:p>
          <a:p>
            <a:pPr marL="0" indent="0">
              <a:buNone/>
            </a:pPr>
            <a:r>
              <a:rPr lang="en-IN" dirty="0"/>
              <a:t>            </a:t>
            </a:r>
            <a:r>
              <a:rPr lang="en-IN" dirty="0" err="1"/>
              <a:t>System.out.println</a:t>
            </a:r>
            <a:r>
              <a:rPr lang="en-IN" dirty="0"/>
              <a:t>("ACCNO" + "\t" + "CUSTOMER" + </a:t>
            </a:r>
          </a:p>
          <a:p>
            <a:pPr marL="0" indent="0">
              <a:buNone/>
            </a:pPr>
            <a:r>
              <a:rPr lang="en-IN" dirty="0"/>
              <a:t>                                           "\t" + "BALANCE"); </a:t>
            </a:r>
          </a:p>
          <a:p>
            <a:pPr marL="0" indent="0">
              <a:buNone/>
            </a:pPr>
            <a:r>
              <a:rPr lang="en-IN" dirty="0"/>
              <a:t>              // display the actual account information </a:t>
            </a:r>
          </a:p>
          <a:p>
            <a:pPr marL="0" indent="0">
              <a:buNone/>
            </a:pPr>
            <a:r>
              <a:rPr lang="en-IN" dirty="0"/>
              <a:t>            for (int </a:t>
            </a:r>
            <a:r>
              <a:rPr lang="en-IN" dirty="0" err="1"/>
              <a:t>i</a:t>
            </a:r>
            <a:r>
              <a:rPr lang="en-IN" dirty="0"/>
              <a:t> = 0; </a:t>
            </a:r>
            <a:r>
              <a:rPr lang="en-IN" dirty="0" err="1"/>
              <a:t>i</a:t>
            </a:r>
            <a:r>
              <a:rPr lang="en-IN" dirty="0"/>
              <a:t> &lt; 5 ; </a:t>
            </a:r>
            <a:r>
              <a:rPr lang="en-IN" dirty="0" err="1"/>
              <a:t>i</a:t>
            </a:r>
            <a:r>
              <a:rPr lang="en-IN" dirty="0"/>
              <a:t>++) </a:t>
            </a:r>
          </a:p>
        </p:txBody>
      </p:sp>
      <p:sp>
        <p:nvSpPr>
          <p:cNvPr id="6" name="Content Placeholder 5">
            <a:extLst>
              <a:ext uri="{FF2B5EF4-FFF2-40B4-BE49-F238E27FC236}">
                <a16:creationId xmlns="" xmlns:a16="http://schemas.microsoft.com/office/drawing/2014/main" id="{0552D66B-9C45-431C-8792-EC330BAA882B}"/>
              </a:ext>
            </a:extLst>
          </p:cNvPr>
          <p:cNvSpPr>
            <a:spLocks noGrp="1"/>
          </p:cNvSpPr>
          <p:nvPr>
            <p:ph sz="half" idx="2"/>
          </p:nvPr>
        </p:nvSpPr>
        <p:spPr>
          <a:xfrm>
            <a:off x="6663813" y="75482"/>
            <a:ext cx="5181600" cy="6551459"/>
          </a:xfrm>
        </p:spPr>
        <p:txBody>
          <a:bodyPr>
            <a:normAutofit fontScale="62500" lnSpcReduction="20000"/>
          </a:bodyPr>
          <a:lstStyle/>
          <a:p>
            <a:pPr marL="0" indent="0">
              <a:buNone/>
            </a:pPr>
            <a:r>
              <a:rPr lang="en-IN" dirty="0"/>
              <a:t>{ </a:t>
            </a:r>
          </a:p>
          <a:p>
            <a:pPr marL="0" indent="0">
              <a:buNone/>
            </a:pPr>
            <a:r>
              <a:rPr lang="en-IN" dirty="0"/>
              <a:t> </a:t>
            </a:r>
            <a:r>
              <a:rPr lang="en-IN" dirty="0" err="1"/>
              <a:t>System.out.println</a:t>
            </a:r>
            <a:r>
              <a:rPr lang="en-IN" dirty="0"/>
              <a:t>(</a:t>
            </a:r>
            <a:r>
              <a:rPr lang="en-IN" dirty="0" err="1"/>
              <a:t>accno</a:t>
            </a:r>
            <a:r>
              <a:rPr lang="en-IN" dirty="0"/>
              <a:t>[</a:t>
            </a:r>
            <a:r>
              <a:rPr lang="en-IN" dirty="0" err="1"/>
              <a:t>i</a:t>
            </a:r>
            <a:r>
              <a:rPr lang="en-IN" dirty="0"/>
              <a:t>] + "\t" + name[</a:t>
            </a:r>
            <a:r>
              <a:rPr lang="en-IN" dirty="0" err="1"/>
              <a:t>i</a:t>
            </a:r>
            <a:r>
              <a:rPr lang="en-IN" dirty="0"/>
              <a:t>] +  "\t" + </a:t>
            </a:r>
            <a:r>
              <a:rPr lang="en-IN" dirty="0" err="1"/>
              <a:t>bal</a:t>
            </a:r>
            <a:r>
              <a:rPr lang="en-IN" dirty="0"/>
              <a:t>[</a:t>
            </a:r>
            <a:r>
              <a:rPr lang="en-IN" dirty="0" err="1"/>
              <a:t>i</a:t>
            </a:r>
            <a:r>
              <a:rPr lang="en-IN" dirty="0"/>
              <a:t>]); </a:t>
            </a:r>
          </a:p>
          <a:p>
            <a:pPr marL="0" indent="0">
              <a:buNone/>
            </a:pPr>
            <a:r>
              <a:rPr lang="en-IN" dirty="0"/>
              <a:t>                  // display own exception if balance &lt; 1000 </a:t>
            </a:r>
          </a:p>
          <a:p>
            <a:pPr marL="0" indent="0">
              <a:buNone/>
            </a:pPr>
            <a:r>
              <a:rPr lang="en-IN" dirty="0"/>
              <a:t>                if (</a:t>
            </a:r>
            <a:r>
              <a:rPr lang="en-IN" dirty="0" err="1"/>
              <a:t>bal</a:t>
            </a:r>
            <a:r>
              <a:rPr lang="en-IN" dirty="0"/>
              <a:t>[</a:t>
            </a:r>
            <a:r>
              <a:rPr lang="en-IN" dirty="0" err="1"/>
              <a:t>i</a:t>
            </a:r>
            <a:r>
              <a:rPr lang="en-IN" dirty="0"/>
              <a:t>] &lt; 1000) </a:t>
            </a:r>
          </a:p>
          <a:p>
            <a:pPr marL="0" indent="0">
              <a:buNone/>
            </a:pPr>
            <a:r>
              <a:rPr lang="en-IN" dirty="0"/>
              <a:t>                { </a:t>
            </a:r>
          </a:p>
          <a:p>
            <a:pPr marL="0" indent="0">
              <a:buNone/>
            </a:pPr>
            <a:r>
              <a:rPr lang="en-IN" dirty="0"/>
              <a:t>                    </a:t>
            </a:r>
            <a:r>
              <a:rPr lang="en-IN" dirty="0" err="1"/>
              <a:t>MyException</a:t>
            </a:r>
            <a:r>
              <a:rPr lang="en-IN" dirty="0"/>
              <a:t> me = </a:t>
            </a:r>
          </a:p>
          <a:p>
            <a:pPr marL="0" indent="0">
              <a:buNone/>
            </a:pPr>
            <a:r>
              <a:rPr lang="en-IN" dirty="0"/>
              <a:t>                       new </a:t>
            </a:r>
            <a:r>
              <a:rPr lang="en-IN" dirty="0" err="1"/>
              <a:t>MyException</a:t>
            </a:r>
            <a:r>
              <a:rPr lang="en-IN" dirty="0"/>
              <a:t>("Balance is less than 1000"); </a:t>
            </a:r>
          </a:p>
          <a:p>
            <a:pPr marL="0" indent="0">
              <a:buNone/>
            </a:pPr>
            <a:r>
              <a:rPr lang="en-IN" dirty="0"/>
              <a:t>                    throw me; </a:t>
            </a:r>
          </a:p>
          <a:p>
            <a:pPr marL="0" indent="0">
              <a:buNone/>
            </a:pPr>
            <a:r>
              <a:rPr lang="en-IN" dirty="0"/>
              <a:t>                } </a:t>
            </a:r>
          </a:p>
          <a:p>
            <a:pPr marL="0" indent="0">
              <a:buNone/>
            </a:pPr>
            <a:r>
              <a:rPr lang="en-IN" dirty="0"/>
              <a:t>            } </a:t>
            </a:r>
          </a:p>
          <a:p>
            <a:pPr marL="0" indent="0">
              <a:buNone/>
            </a:pPr>
            <a:r>
              <a:rPr lang="en-IN" dirty="0"/>
              <a:t>        } //end of try </a:t>
            </a:r>
          </a:p>
          <a:p>
            <a:pPr marL="0" indent="0">
              <a:buNone/>
            </a:pPr>
            <a:r>
              <a:rPr lang="en-IN" dirty="0"/>
              <a:t>          catch (</a:t>
            </a:r>
            <a:r>
              <a:rPr lang="en-IN" dirty="0" err="1"/>
              <a:t>MyException</a:t>
            </a:r>
            <a:r>
              <a:rPr lang="en-IN" dirty="0"/>
              <a:t> e) { </a:t>
            </a:r>
          </a:p>
          <a:p>
            <a:pPr marL="0" indent="0">
              <a:buNone/>
            </a:pPr>
            <a:r>
              <a:rPr lang="en-IN" dirty="0"/>
              <a:t>            </a:t>
            </a:r>
            <a:r>
              <a:rPr lang="en-IN" dirty="0" err="1"/>
              <a:t>e.printStackTrace</a:t>
            </a:r>
            <a:r>
              <a:rPr lang="en-IN" dirty="0"/>
              <a:t>(); </a:t>
            </a:r>
          </a:p>
          <a:p>
            <a:pPr marL="0" indent="0">
              <a:buNone/>
            </a:pPr>
            <a:r>
              <a:rPr lang="en-IN" dirty="0"/>
              <a:t>        } </a:t>
            </a:r>
          </a:p>
          <a:p>
            <a:pPr marL="0" indent="0">
              <a:buNone/>
            </a:pPr>
            <a:r>
              <a:rPr lang="en-IN" dirty="0"/>
              <a:t>    } </a:t>
            </a:r>
          </a:p>
          <a:p>
            <a:pPr marL="0" indent="0">
              <a:buNone/>
            </a:pPr>
            <a:r>
              <a:rPr lang="en-IN" dirty="0"/>
              <a:t>} </a:t>
            </a:r>
          </a:p>
          <a:p>
            <a:pPr marL="0" indent="0">
              <a:buNone/>
            </a:pPr>
            <a:r>
              <a:rPr lang="en-IN" dirty="0"/>
              <a:t>Output :</a:t>
            </a:r>
          </a:p>
          <a:p>
            <a:pPr marL="0" indent="0">
              <a:buNone/>
            </a:pPr>
            <a:r>
              <a:rPr lang="en-US" dirty="0"/>
              <a:t>ACCNO	CUSTOMER	BALANCE</a:t>
            </a:r>
          </a:p>
          <a:p>
            <a:pPr marL="514350" indent="-514350">
              <a:buAutoNum type="arabicPlain" startAt="1001"/>
            </a:pPr>
            <a:r>
              <a:rPr lang="en-US" dirty="0"/>
              <a:t>               Nish	10000.0</a:t>
            </a:r>
          </a:p>
          <a:p>
            <a:pPr marL="514350" indent="-514350">
              <a:buAutoNum type="arabicPlain" startAt="1001"/>
            </a:pPr>
            <a:r>
              <a:rPr lang="en-US" dirty="0"/>
              <a:t>              </a:t>
            </a:r>
            <a:r>
              <a:rPr lang="en-US" dirty="0" err="1"/>
              <a:t>Shubh</a:t>
            </a:r>
            <a:r>
              <a:rPr lang="en-US" dirty="0"/>
              <a:t>	12000.0</a:t>
            </a:r>
          </a:p>
          <a:p>
            <a:pPr marL="514350" indent="-514350">
              <a:buAutoNum type="arabicPlain" startAt="1001"/>
            </a:pPr>
            <a:r>
              <a:rPr lang="en-US" dirty="0"/>
              <a:t>              </a:t>
            </a:r>
            <a:r>
              <a:rPr lang="en-US" dirty="0" err="1"/>
              <a:t>Sush</a:t>
            </a:r>
            <a:r>
              <a:rPr lang="en-US" dirty="0"/>
              <a:t>	5600.0</a:t>
            </a:r>
          </a:p>
          <a:p>
            <a:pPr marL="514350" indent="-514350">
              <a:buAutoNum type="arabicPlain" startAt="1001"/>
            </a:pPr>
            <a:r>
              <a:rPr lang="en-US" dirty="0"/>
              <a:t>               </a:t>
            </a:r>
            <a:r>
              <a:rPr lang="en-US" dirty="0" err="1"/>
              <a:t>Abhi</a:t>
            </a:r>
            <a:r>
              <a:rPr lang="en-US" dirty="0"/>
              <a:t>	999.0</a:t>
            </a:r>
          </a:p>
          <a:p>
            <a:pPr marL="0" indent="0">
              <a:buNone/>
            </a:pPr>
            <a:r>
              <a:rPr lang="en-US" dirty="0" err="1"/>
              <a:t>MyException</a:t>
            </a:r>
            <a:r>
              <a:rPr lang="en-US" dirty="0"/>
              <a:t>: Balance is less than 1000	at </a:t>
            </a:r>
            <a:r>
              <a:rPr lang="en-US" dirty="0" err="1"/>
              <a:t>MyException.main</a:t>
            </a:r>
            <a:r>
              <a:rPr lang="en-US" dirty="0"/>
              <a:t>(MyException.java:39)</a:t>
            </a:r>
            <a:endParaRPr lang="en-IN" dirty="0"/>
          </a:p>
          <a:p>
            <a:pPr marL="0" indent="0">
              <a:buNone/>
            </a:pPr>
            <a:endParaRPr lang="en-IN" dirty="0"/>
          </a:p>
        </p:txBody>
      </p:sp>
    </p:spTree>
    <p:extLst>
      <p:ext uri="{BB962C8B-B14F-4D97-AF65-F5344CB8AC3E}">
        <p14:creationId xmlns:p14="http://schemas.microsoft.com/office/powerpoint/2010/main" val="13563692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 xmlns:a16="http://schemas.microsoft.com/office/drawing/2014/main" id="{AB3476CE-0B68-4BD2-BBA9-BCD3F41C2F14}"/>
              </a:ext>
            </a:extLst>
          </p:cNvPr>
          <p:cNvSpPr>
            <a:spLocks noGrp="1" noChangeArrowheads="1"/>
          </p:cNvSpPr>
          <p:nvPr>
            <p:ph type="title"/>
          </p:nvPr>
        </p:nvSpPr>
        <p:spPr/>
        <p:txBody>
          <a:bodyPr/>
          <a:lstStyle/>
          <a:p>
            <a:pPr eaLnBrk="1" hangingPunct="1"/>
            <a:r>
              <a:rPr lang="en-US" altLang="en-US"/>
              <a:t>Summary</a:t>
            </a:r>
          </a:p>
        </p:txBody>
      </p:sp>
      <p:sp>
        <p:nvSpPr>
          <p:cNvPr id="29702" name="Rectangle 3">
            <a:extLst>
              <a:ext uri="{FF2B5EF4-FFF2-40B4-BE49-F238E27FC236}">
                <a16:creationId xmlns="" xmlns:a16="http://schemas.microsoft.com/office/drawing/2014/main" id="{D1D44D48-9843-4FF3-BE75-C39AB2D54EDB}"/>
              </a:ext>
            </a:extLst>
          </p:cNvPr>
          <p:cNvSpPr>
            <a:spLocks noGrp="1" noChangeArrowheads="1"/>
          </p:cNvSpPr>
          <p:nvPr>
            <p:ph idx="1"/>
          </p:nvPr>
        </p:nvSpPr>
        <p:spPr/>
        <p:txBody>
          <a:bodyPr/>
          <a:lstStyle/>
          <a:p>
            <a:pPr lvl="1" eaLnBrk="1" hangingPunct="1"/>
            <a:r>
              <a:rPr lang="en-US" altLang="en-US"/>
              <a:t>Exceptions are a powerful error handling mechanism.</a:t>
            </a:r>
          </a:p>
          <a:p>
            <a:pPr lvl="1" eaLnBrk="1" hangingPunct="1"/>
            <a:r>
              <a:rPr lang="en-US" altLang="en-US"/>
              <a:t>Exceptions in Java are built into the language.</a:t>
            </a:r>
          </a:p>
          <a:p>
            <a:pPr lvl="1" eaLnBrk="1" hangingPunct="1"/>
            <a:r>
              <a:rPr lang="en-US" altLang="en-US"/>
              <a:t>Exceptions can be handled by the programmer (try-catch), or handled by the Java environment (throws).</a:t>
            </a:r>
          </a:p>
        </p:txBody>
      </p:sp>
      <p:sp>
        <p:nvSpPr>
          <p:cNvPr id="29700" name="Slide Number Placeholder 5">
            <a:extLst>
              <a:ext uri="{FF2B5EF4-FFF2-40B4-BE49-F238E27FC236}">
                <a16:creationId xmlns="" xmlns:a16="http://schemas.microsoft.com/office/drawing/2014/main" id="{97C89427-C78E-4B61-9AC5-FF9E4DB5055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88E954E-282E-40BA-81A3-6D08C8797875}" type="slidenum">
              <a:rPr lang="en-US" altLang="en-US" sz="1400"/>
              <a:pPr/>
              <a:t>84</a:t>
            </a:fld>
            <a:endParaRPr lang="en-US" altLang="en-US" sz="1400"/>
          </a:p>
        </p:txBody>
      </p:sp>
    </p:spTree>
    <p:extLst>
      <p:ext uri="{BB962C8B-B14F-4D97-AF65-F5344CB8AC3E}">
        <p14:creationId xmlns:p14="http://schemas.microsoft.com/office/powerpoint/2010/main" val="40371313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07B7C93-B2DF-47DB-8421-5013D0FC66F1}"/>
              </a:ext>
            </a:extLst>
          </p:cNvPr>
          <p:cNvSpPr txBox="1"/>
          <p:nvPr/>
        </p:nvSpPr>
        <p:spPr>
          <a:xfrm flipH="1">
            <a:off x="5115556" y="50800"/>
            <a:ext cx="2900683" cy="461665"/>
          </a:xfrm>
          <a:prstGeom prst="rect">
            <a:avLst/>
          </a:prstGeom>
          <a:noFill/>
        </p:spPr>
        <p:txBody>
          <a:bodyPr wrap="square" rtlCol="0">
            <a:spAutoFit/>
          </a:bodyPr>
          <a:lstStyle/>
          <a:p>
            <a:pPr algn="ctr"/>
            <a:r>
              <a:rPr lang="en-IN" sz="2400" b="1" dirty="0">
                <a:solidFill>
                  <a:srgbClr val="C00000"/>
                </a:solidFill>
              </a:rPr>
              <a:t>Assignment No. 6</a:t>
            </a:r>
          </a:p>
        </p:txBody>
      </p:sp>
      <p:sp>
        <p:nvSpPr>
          <p:cNvPr id="3" name="TextBox 2">
            <a:extLst>
              <a:ext uri="{FF2B5EF4-FFF2-40B4-BE49-F238E27FC236}">
                <a16:creationId xmlns="" xmlns:a16="http://schemas.microsoft.com/office/drawing/2014/main" id="{3F64F864-661D-444F-98E0-BC18B8D4A73A}"/>
              </a:ext>
            </a:extLst>
          </p:cNvPr>
          <p:cNvSpPr txBox="1"/>
          <p:nvPr/>
        </p:nvSpPr>
        <p:spPr>
          <a:xfrm>
            <a:off x="833120" y="599440"/>
            <a:ext cx="11247120" cy="4893647"/>
          </a:xfrm>
          <a:prstGeom prst="rect">
            <a:avLst/>
          </a:prstGeom>
          <a:noFill/>
        </p:spPr>
        <p:txBody>
          <a:bodyPr wrap="square" rtlCol="0">
            <a:spAutoFit/>
          </a:bodyPr>
          <a:lstStyle/>
          <a:p>
            <a:r>
              <a:rPr lang="en-US" sz="2000" b="1" dirty="0">
                <a:solidFill>
                  <a:srgbClr val="C00000"/>
                </a:solidFill>
              </a:rPr>
              <a:t>Title:</a:t>
            </a:r>
            <a:r>
              <a:rPr lang="en-US" dirty="0"/>
              <a:t>	</a:t>
            </a:r>
            <a:r>
              <a:rPr lang="en-US" sz="2000" dirty="0"/>
              <a:t> </a:t>
            </a:r>
            <a:r>
              <a:rPr lang="en-US" sz="2000" b="1" dirty="0"/>
              <a:t>Exception handling </a:t>
            </a:r>
            <a:endParaRPr lang="en-US" sz="2000" dirty="0"/>
          </a:p>
          <a:p>
            <a:r>
              <a:rPr lang="en-US" dirty="0"/>
              <a:t> </a:t>
            </a:r>
            <a:endParaRPr lang="en-IN" dirty="0">
              <a:effectLst/>
            </a:endParaRPr>
          </a:p>
          <a:p>
            <a:r>
              <a:rPr lang="en-US" sz="2000" b="1" dirty="0">
                <a:solidFill>
                  <a:srgbClr val="C00000"/>
                </a:solidFill>
              </a:rPr>
              <a:t>Aim:</a:t>
            </a:r>
            <a:r>
              <a:rPr lang="en-US" b="1" dirty="0"/>
              <a:t>	</a:t>
            </a:r>
            <a:r>
              <a:rPr lang="en-US" sz="2000" dirty="0"/>
              <a:t>Implement a program to handle Arithmetic exception, Array Index Out Of Bounds.  The user enters two numbers Num1 and Num2. The division of Num1 and Num2 is displayed.  If Num1 and Num2 were not integers, the program would throw a Number Format Exception. If Num2 were zero, the program would throw an Arithmetic Exception and Display the exception.</a:t>
            </a:r>
          </a:p>
          <a:p>
            <a:r>
              <a:rPr lang="en-US" dirty="0"/>
              <a:t> </a:t>
            </a:r>
            <a:endParaRPr lang="en-IN" dirty="0">
              <a:effectLst/>
            </a:endParaRPr>
          </a:p>
          <a:p>
            <a:r>
              <a:rPr lang="en-US" sz="2000" b="1" dirty="0">
                <a:solidFill>
                  <a:srgbClr val="C00000"/>
                </a:solidFill>
              </a:rPr>
              <a:t>Objectives:</a:t>
            </a:r>
            <a:r>
              <a:rPr lang="en-US" b="1" dirty="0"/>
              <a:t> </a:t>
            </a:r>
            <a:r>
              <a:rPr lang="en-US" sz="2000" dirty="0"/>
              <a:t>To understand Exception handling </a:t>
            </a:r>
          </a:p>
          <a:p>
            <a:endParaRPr lang="en-IN" sz="2000" dirty="0">
              <a:solidFill>
                <a:srgbClr val="002060"/>
              </a:solidFill>
              <a:effectLst/>
            </a:endParaRPr>
          </a:p>
          <a:p>
            <a:r>
              <a:rPr lang="en-US" b="1" dirty="0">
                <a:solidFill>
                  <a:srgbClr val="C00000"/>
                </a:solidFill>
              </a:rPr>
              <a:t>Theory: </a:t>
            </a:r>
          </a:p>
          <a:p>
            <a:pPr marL="342900" indent="-342900">
              <a:buFont typeface="+mj-lt"/>
              <a:buAutoNum type="arabicPeriod"/>
            </a:pPr>
            <a:r>
              <a:rPr lang="en-US" sz="2000" dirty="0">
                <a:solidFill>
                  <a:srgbClr val="002060"/>
                </a:solidFill>
              </a:rPr>
              <a:t>What is an exception</a:t>
            </a:r>
          </a:p>
          <a:p>
            <a:r>
              <a:rPr lang="en-US" sz="2000" dirty="0">
                <a:solidFill>
                  <a:srgbClr val="002060"/>
                </a:solidFill>
              </a:rPr>
              <a:t>2. Exception Handling</a:t>
            </a:r>
          </a:p>
          <a:p>
            <a:r>
              <a:rPr lang="en-US" sz="2000" dirty="0">
                <a:solidFill>
                  <a:srgbClr val="002060"/>
                </a:solidFill>
              </a:rPr>
              <a:t>3. Exception Types </a:t>
            </a:r>
          </a:p>
          <a:p>
            <a:r>
              <a:rPr lang="en-US" sz="2000" dirty="0">
                <a:solidFill>
                  <a:srgbClr val="002060"/>
                </a:solidFill>
              </a:rPr>
              <a:t>4. Throw , Try and Catch Blocks</a:t>
            </a:r>
          </a:p>
          <a:p>
            <a:endParaRPr lang="en-US" dirty="0">
              <a:solidFill>
                <a:srgbClr val="C00000"/>
              </a:solidFill>
            </a:endParaRPr>
          </a:p>
          <a:p>
            <a:endParaRPr lang="en-US" b="1" dirty="0">
              <a:solidFill>
                <a:srgbClr val="C00000"/>
              </a:solidFill>
            </a:endParaRPr>
          </a:p>
        </p:txBody>
      </p:sp>
    </p:spTree>
    <p:extLst>
      <p:ext uri="{BB962C8B-B14F-4D97-AF65-F5344CB8AC3E}">
        <p14:creationId xmlns:p14="http://schemas.microsoft.com/office/powerpoint/2010/main" val="15916458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9F8F7F22-390B-4756-AC70-E8B08DE1BB38}"/>
              </a:ext>
            </a:extLst>
          </p:cNvPr>
          <p:cNvSpPr>
            <a:spLocks noGrp="1"/>
          </p:cNvSpPr>
          <p:nvPr>
            <p:ph sz="half" idx="1"/>
          </p:nvPr>
        </p:nvSpPr>
        <p:spPr>
          <a:xfrm>
            <a:off x="1129480" y="91440"/>
            <a:ext cx="6957879" cy="6471920"/>
          </a:xfrm>
        </p:spPr>
        <p:txBody>
          <a:bodyPr>
            <a:normAutofit/>
          </a:bodyPr>
          <a:lstStyle/>
          <a:p>
            <a:pPr marL="0" indent="0">
              <a:buNone/>
            </a:pPr>
            <a:r>
              <a:rPr lang="en-IN" dirty="0"/>
              <a:t>public class Main {</a:t>
            </a:r>
          </a:p>
          <a:p>
            <a:pPr marL="0" indent="0">
              <a:buNone/>
            </a:pPr>
            <a:r>
              <a:rPr lang="en-IN" dirty="0"/>
              <a:t>  public static void main(String[] </a:t>
            </a:r>
            <a:r>
              <a:rPr lang="en-IN" dirty="0" err="1"/>
              <a:t>args</a:t>
            </a:r>
            <a:r>
              <a:rPr lang="en-IN" dirty="0"/>
              <a:t>) {</a:t>
            </a:r>
          </a:p>
          <a:p>
            <a:pPr marL="0" indent="0">
              <a:buNone/>
            </a:pPr>
            <a:r>
              <a:rPr lang="en-IN" dirty="0"/>
              <a:t>    try {</a:t>
            </a:r>
          </a:p>
          <a:p>
            <a:pPr marL="0" indent="0">
              <a:buNone/>
            </a:pPr>
            <a:r>
              <a:rPr lang="en-IN" dirty="0"/>
              <a:t>      int array[] = new int[10];</a:t>
            </a:r>
          </a:p>
          <a:p>
            <a:pPr marL="0" indent="0">
              <a:buNone/>
            </a:pPr>
            <a:r>
              <a:rPr lang="en-IN" dirty="0"/>
              <a:t>      array[9] = 30 / 6;</a:t>
            </a:r>
          </a:p>
          <a:p>
            <a:pPr marL="0" indent="0">
              <a:buNone/>
            </a:pPr>
            <a:r>
              <a:rPr lang="en-IN" dirty="0"/>
              <a:t>      </a:t>
            </a:r>
            <a:r>
              <a:rPr lang="en-IN" dirty="0" err="1"/>
              <a:t>System.out.println</a:t>
            </a:r>
            <a:r>
              <a:rPr lang="en-IN" dirty="0"/>
              <a:t>(+array[9]);</a:t>
            </a:r>
          </a:p>
          <a:p>
            <a:pPr marL="0" indent="0">
              <a:buNone/>
            </a:pPr>
            <a:r>
              <a:rPr lang="en-IN" dirty="0"/>
              <a:t>    } </a:t>
            </a:r>
          </a:p>
          <a:p>
            <a:pPr marL="0" indent="0">
              <a:buNone/>
            </a:pPr>
            <a:r>
              <a:rPr lang="en-IN" dirty="0"/>
              <a:t>catch (</a:t>
            </a:r>
            <a:r>
              <a:rPr lang="en-IN" dirty="0" err="1"/>
              <a:t>ArithmeticException</a:t>
            </a:r>
            <a:r>
              <a:rPr lang="en-IN" dirty="0"/>
              <a:t> e)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catch (</a:t>
            </a:r>
            <a:r>
              <a:rPr lang="en-IN" dirty="0" err="1"/>
              <a:t>ArrayIndexOutOfBoundsException</a:t>
            </a:r>
            <a:r>
              <a:rPr lang="en-IN" dirty="0"/>
              <a:t> e)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  }</a:t>
            </a:r>
          </a:p>
          <a:p>
            <a:pPr marL="0" indent="0">
              <a:buNone/>
            </a:pPr>
            <a:r>
              <a:rPr lang="en-IN" dirty="0"/>
              <a:t>}</a:t>
            </a:r>
          </a:p>
        </p:txBody>
      </p:sp>
      <p:sp>
        <p:nvSpPr>
          <p:cNvPr id="5" name="Content Placeholder 4">
            <a:extLst>
              <a:ext uri="{FF2B5EF4-FFF2-40B4-BE49-F238E27FC236}">
                <a16:creationId xmlns="" xmlns:a16="http://schemas.microsoft.com/office/drawing/2014/main" id="{5D99924F-423B-4C2D-B028-569070587B74}"/>
              </a:ext>
            </a:extLst>
          </p:cNvPr>
          <p:cNvSpPr>
            <a:spLocks noGrp="1"/>
          </p:cNvSpPr>
          <p:nvPr>
            <p:ph sz="half" idx="2"/>
          </p:nvPr>
        </p:nvSpPr>
        <p:spPr>
          <a:xfrm>
            <a:off x="8879391" y="1363984"/>
            <a:ext cx="4800600" cy="4279732"/>
          </a:xfrm>
        </p:spPr>
        <p:txBody>
          <a:bodyPr>
            <a:normAutofit/>
          </a:bodyPr>
          <a:lstStyle/>
          <a:p>
            <a:pPr marL="0" indent="0">
              <a:buNone/>
            </a:pPr>
            <a:r>
              <a:rPr lang="en-US" dirty="0"/>
              <a:t>Output : 5</a:t>
            </a:r>
            <a:endParaRPr lang="en-IN" dirty="0"/>
          </a:p>
        </p:txBody>
      </p:sp>
    </p:spTree>
    <p:extLst>
      <p:ext uri="{BB962C8B-B14F-4D97-AF65-F5344CB8AC3E}">
        <p14:creationId xmlns:p14="http://schemas.microsoft.com/office/powerpoint/2010/main" val="15235901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592B3C2-E34C-4165-B853-E91A9137225C}"/>
              </a:ext>
            </a:extLst>
          </p:cNvPr>
          <p:cNvSpPr>
            <a:spLocks noGrp="1"/>
          </p:cNvSpPr>
          <p:nvPr>
            <p:ph sz="half" idx="1"/>
          </p:nvPr>
        </p:nvSpPr>
        <p:spPr>
          <a:xfrm>
            <a:off x="1375286" y="395134"/>
            <a:ext cx="5279513" cy="6094156"/>
          </a:xfrm>
        </p:spPr>
        <p:txBody>
          <a:bodyPr>
            <a:normAutofit fontScale="85000" lnSpcReduction="20000"/>
          </a:bodyPr>
          <a:lstStyle/>
          <a:p>
            <a:pPr marL="0" indent="0">
              <a:buNone/>
            </a:pPr>
            <a:r>
              <a:rPr lang="en-IN" dirty="0"/>
              <a:t>public class Main {</a:t>
            </a:r>
          </a:p>
          <a:p>
            <a:pPr marL="0" indent="0">
              <a:buNone/>
            </a:pPr>
            <a:r>
              <a:rPr lang="en-IN" dirty="0"/>
              <a:t>  public static void main(String[] </a:t>
            </a:r>
            <a:r>
              <a:rPr lang="en-IN" dirty="0" err="1"/>
              <a:t>args</a:t>
            </a:r>
            <a:r>
              <a:rPr lang="en-IN" dirty="0"/>
              <a:t>) </a:t>
            </a:r>
          </a:p>
          <a:p>
            <a:pPr marL="0" indent="0">
              <a:buNone/>
            </a:pPr>
            <a:r>
              <a:rPr lang="en-IN" dirty="0"/>
              <a:t>{</a:t>
            </a:r>
          </a:p>
          <a:p>
            <a:pPr marL="0" indent="0">
              <a:buNone/>
            </a:pPr>
            <a:r>
              <a:rPr lang="en-IN" dirty="0"/>
              <a:t>    try {</a:t>
            </a:r>
          </a:p>
          <a:p>
            <a:pPr marL="0" indent="0">
              <a:buNone/>
            </a:pPr>
            <a:r>
              <a:rPr lang="en-IN" dirty="0"/>
              <a:t>      int array[] = new int[10];</a:t>
            </a:r>
          </a:p>
          <a:p>
            <a:pPr marL="0" indent="0">
              <a:buNone/>
            </a:pPr>
            <a:r>
              <a:rPr lang="en-IN" dirty="0"/>
              <a:t>      array[9] = 30 / 0;</a:t>
            </a:r>
          </a:p>
          <a:p>
            <a:pPr marL="0" indent="0">
              <a:buNone/>
            </a:pPr>
            <a:r>
              <a:rPr lang="en-IN" dirty="0"/>
              <a:t>      </a:t>
            </a:r>
            <a:r>
              <a:rPr lang="en-IN" dirty="0" err="1"/>
              <a:t>System.out.println</a:t>
            </a:r>
            <a:r>
              <a:rPr lang="en-IN" dirty="0"/>
              <a:t>(+array[9]);</a:t>
            </a:r>
          </a:p>
          <a:p>
            <a:pPr marL="0" indent="0">
              <a:buNone/>
            </a:pPr>
            <a:r>
              <a:rPr lang="en-IN" dirty="0"/>
              <a:t>    }</a:t>
            </a:r>
          </a:p>
          <a:p>
            <a:pPr marL="0" indent="0">
              <a:buNone/>
            </a:pPr>
            <a:r>
              <a:rPr lang="en-IN" dirty="0"/>
              <a:t> catch (</a:t>
            </a:r>
            <a:r>
              <a:rPr lang="en-IN" dirty="0" err="1"/>
              <a:t>ArithmeticException</a:t>
            </a:r>
            <a:r>
              <a:rPr lang="en-IN" dirty="0"/>
              <a:t> e)</a:t>
            </a:r>
          </a:p>
          <a:p>
            <a:pPr marL="0" indent="0">
              <a:buNone/>
            </a:pPr>
            <a:r>
              <a:rPr lang="en-IN" dirty="0"/>
              <a:t>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catch (</a:t>
            </a:r>
            <a:r>
              <a:rPr lang="en-IN" dirty="0" err="1"/>
              <a:t>ArrayIndexOutOfBoundsException</a:t>
            </a:r>
            <a:r>
              <a:rPr lang="en-IN" dirty="0"/>
              <a:t> e) </a:t>
            </a:r>
          </a:p>
          <a:p>
            <a:pPr marL="0" indent="0">
              <a:buNone/>
            </a:pPr>
            <a:r>
              <a:rPr lang="en-IN" dirty="0"/>
              <a:t>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  }</a:t>
            </a:r>
          </a:p>
          <a:p>
            <a:pPr marL="0" indent="0">
              <a:buNone/>
            </a:pPr>
            <a:r>
              <a:rPr lang="en-IN" dirty="0"/>
              <a:t>}</a:t>
            </a:r>
          </a:p>
        </p:txBody>
      </p:sp>
      <p:sp>
        <p:nvSpPr>
          <p:cNvPr id="4" name="Content Placeholder 3">
            <a:extLst>
              <a:ext uri="{FF2B5EF4-FFF2-40B4-BE49-F238E27FC236}">
                <a16:creationId xmlns="" xmlns:a16="http://schemas.microsoft.com/office/drawing/2014/main" id="{DC90AA31-55B3-4559-B969-26A4E29301C7}"/>
              </a:ext>
            </a:extLst>
          </p:cNvPr>
          <p:cNvSpPr>
            <a:spLocks noGrp="1"/>
          </p:cNvSpPr>
          <p:nvPr>
            <p:ph sz="half" idx="2"/>
          </p:nvPr>
        </p:nvSpPr>
        <p:spPr>
          <a:xfrm>
            <a:off x="7021422" y="314632"/>
            <a:ext cx="4800600" cy="5860026"/>
          </a:xfrm>
        </p:spPr>
        <p:txBody>
          <a:bodyPr>
            <a:normAutofit fontScale="85000" lnSpcReduction="20000"/>
          </a:bodyPr>
          <a:lstStyle/>
          <a:p>
            <a:r>
              <a:rPr lang="en-US" dirty="0"/>
              <a:t>Output :</a:t>
            </a:r>
          </a:p>
          <a:p>
            <a:r>
              <a:rPr lang="en-IN" dirty="0"/>
              <a:t>/ by zero</a:t>
            </a:r>
          </a:p>
          <a:p>
            <a:endParaRPr lang="en-IN" dirty="0"/>
          </a:p>
          <a:p>
            <a:pPr marL="0" indent="0">
              <a:buNone/>
            </a:pPr>
            <a:r>
              <a:rPr lang="en-US" dirty="0"/>
              <a:t>//            </a:t>
            </a:r>
            <a:r>
              <a:rPr lang="en-US" dirty="0" err="1"/>
              <a:t>ArithmeticException</a:t>
            </a:r>
            <a:r>
              <a:rPr lang="en-US" dirty="0"/>
              <a:t> because we are trying to divide a number by 0</a:t>
            </a:r>
            <a:endParaRPr lang="en-IN" dirty="0"/>
          </a:p>
        </p:txBody>
      </p:sp>
    </p:spTree>
    <p:extLst>
      <p:ext uri="{BB962C8B-B14F-4D97-AF65-F5344CB8AC3E}">
        <p14:creationId xmlns:p14="http://schemas.microsoft.com/office/powerpoint/2010/main" val="3621137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3AF1FDA-663C-4E7C-B114-1F539C00DB58}"/>
              </a:ext>
            </a:extLst>
          </p:cNvPr>
          <p:cNvSpPr>
            <a:spLocks noGrp="1"/>
          </p:cNvSpPr>
          <p:nvPr>
            <p:ph sz="half" idx="1"/>
          </p:nvPr>
        </p:nvSpPr>
        <p:spPr>
          <a:xfrm>
            <a:off x="1070486" y="398207"/>
            <a:ext cx="5340145" cy="5963264"/>
          </a:xfrm>
        </p:spPr>
        <p:txBody>
          <a:bodyPr>
            <a:normAutofit lnSpcReduction="10000"/>
          </a:bodyPr>
          <a:lstStyle/>
          <a:p>
            <a:pPr marL="0" indent="0">
              <a:buNone/>
            </a:pPr>
            <a:r>
              <a:rPr lang="en-IN" dirty="0"/>
              <a:t>public class Main {</a:t>
            </a:r>
          </a:p>
          <a:p>
            <a:pPr marL="0" indent="0">
              <a:buNone/>
            </a:pPr>
            <a:r>
              <a:rPr lang="en-IN" dirty="0"/>
              <a:t>  public static void main(String[] </a:t>
            </a:r>
            <a:r>
              <a:rPr lang="en-IN" dirty="0" err="1"/>
              <a:t>args</a:t>
            </a:r>
            <a:r>
              <a:rPr lang="en-IN" dirty="0"/>
              <a:t>) {</a:t>
            </a:r>
          </a:p>
          <a:p>
            <a:pPr marL="0" indent="0">
              <a:buNone/>
            </a:pPr>
            <a:r>
              <a:rPr lang="en-IN" dirty="0"/>
              <a:t>    try {</a:t>
            </a:r>
          </a:p>
          <a:p>
            <a:pPr marL="0" indent="0">
              <a:buNone/>
            </a:pPr>
            <a:r>
              <a:rPr lang="en-IN" dirty="0"/>
              <a:t>      int array[] = new int[10];</a:t>
            </a:r>
          </a:p>
          <a:p>
            <a:pPr marL="0" indent="0">
              <a:buNone/>
            </a:pPr>
            <a:r>
              <a:rPr lang="en-IN" dirty="0"/>
              <a:t>      array[10] = 30 / 6;</a:t>
            </a:r>
          </a:p>
          <a:p>
            <a:pPr marL="0" indent="0">
              <a:buNone/>
            </a:pPr>
            <a:r>
              <a:rPr lang="en-IN" dirty="0"/>
              <a:t>      </a:t>
            </a:r>
            <a:r>
              <a:rPr lang="en-IN" dirty="0" err="1"/>
              <a:t>System.out.println</a:t>
            </a:r>
            <a:r>
              <a:rPr lang="en-IN" dirty="0"/>
              <a:t>(+array[9]);</a:t>
            </a:r>
          </a:p>
          <a:p>
            <a:pPr marL="0" indent="0">
              <a:buNone/>
            </a:pPr>
            <a:r>
              <a:rPr lang="en-IN" dirty="0"/>
              <a:t>    } </a:t>
            </a:r>
          </a:p>
          <a:p>
            <a:pPr marL="0" indent="0">
              <a:buNone/>
            </a:pPr>
            <a:r>
              <a:rPr lang="en-IN" dirty="0"/>
              <a:t>catch (</a:t>
            </a:r>
            <a:r>
              <a:rPr lang="en-IN" dirty="0" err="1"/>
              <a:t>ArithmeticException</a:t>
            </a:r>
            <a:r>
              <a:rPr lang="en-IN" dirty="0"/>
              <a:t> e)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catch (</a:t>
            </a:r>
            <a:r>
              <a:rPr lang="en-IN" dirty="0" err="1"/>
              <a:t>ArrayIndexOutOfBoundsException</a:t>
            </a:r>
            <a:r>
              <a:rPr lang="en-IN" dirty="0"/>
              <a:t> e)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 </a:t>
            </a:r>
          </a:p>
          <a:p>
            <a:pPr marL="0" indent="0">
              <a:buNone/>
            </a:pPr>
            <a:r>
              <a:rPr lang="en-IN" dirty="0"/>
              <a:t>  }</a:t>
            </a:r>
          </a:p>
          <a:p>
            <a:pPr marL="0" indent="0">
              <a:buNone/>
            </a:pPr>
            <a:r>
              <a:rPr lang="en-IN" dirty="0"/>
              <a:t>}</a:t>
            </a:r>
          </a:p>
        </p:txBody>
      </p:sp>
      <p:sp>
        <p:nvSpPr>
          <p:cNvPr id="4" name="Content Placeholder 3">
            <a:extLst>
              <a:ext uri="{FF2B5EF4-FFF2-40B4-BE49-F238E27FC236}">
                <a16:creationId xmlns="" xmlns:a16="http://schemas.microsoft.com/office/drawing/2014/main" id="{880B11F3-6E3C-4BBB-8586-229992EF172F}"/>
              </a:ext>
            </a:extLst>
          </p:cNvPr>
          <p:cNvSpPr>
            <a:spLocks noGrp="1"/>
          </p:cNvSpPr>
          <p:nvPr>
            <p:ph sz="half" idx="2"/>
          </p:nvPr>
        </p:nvSpPr>
        <p:spPr/>
        <p:txBody>
          <a:bodyPr>
            <a:normAutofit lnSpcReduction="10000"/>
          </a:bodyPr>
          <a:lstStyle/>
          <a:p>
            <a:r>
              <a:rPr lang="en-US" dirty="0"/>
              <a:t>Index 10 out of bounds for length 10</a:t>
            </a:r>
          </a:p>
          <a:p>
            <a:r>
              <a:rPr lang="en-US" dirty="0" err="1"/>
              <a:t>ArrayIndexOutOfBoundsException</a:t>
            </a:r>
            <a:r>
              <a:rPr lang="en-US" dirty="0"/>
              <a:t> because we have declared a new integer array with array bounds 0 to 9 and we are trying to assign a value to index 10.</a:t>
            </a:r>
          </a:p>
          <a:p>
            <a:r>
              <a:rPr lang="en-US" dirty="0"/>
              <a:t>The associativity of the assignment operator = is right to left, so an </a:t>
            </a:r>
            <a:r>
              <a:rPr lang="en-US" dirty="0" err="1"/>
              <a:t>ArithmeticException</a:t>
            </a:r>
            <a:r>
              <a:rPr lang="en-US" dirty="0"/>
              <a:t> is thrown first with the message / by zero.</a:t>
            </a:r>
          </a:p>
          <a:p>
            <a:endParaRPr lang="en-US" dirty="0"/>
          </a:p>
          <a:p>
            <a:endParaRPr lang="en-IN" dirty="0"/>
          </a:p>
        </p:txBody>
      </p:sp>
    </p:spTree>
    <p:extLst>
      <p:ext uri="{BB962C8B-B14F-4D97-AF65-F5344CB8AC3E}">
        <p14:creationId xmlns:p14="http://schemas.microsoft.com/office/powerpoint/2010/main" val="41410577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8D900F-49A3-4468-9D8A-0F6F9FB3A51A}"/>
              </a:ext>
            </a:extLst>
          </p:cNvPr>
          <p:cNvSpPr>
            <a:spLocks noGrp="1"/>
          </p:cNvSpPr>
          <p:nvPr>
            <p:ph type="title"/>
          </p:nvPr>
        </p:nvSpPr>
        <p:spPr/>
        <p:txBody>
          <a:bodyPr>
            <a:normAutofit fontScale="90000"/>
          </a:bodyPr>
          <a:lstStyle/>
          <a:p>
            <a:r>
              <a:rPr lang="en-US" b="1" i="0" dirty="0">
                <a:solidFill>
                  <a:srgbClr val="25265E"/>
                </a:solidFill>
                <a:effectLst/>
                <a:latin typeface="euclid_circular_a"/>
              </a:rPr>
              <a:t>Handle Multiple Exceptions in a catch Block</a:t>
            </a:r>
            <a:br>
              <a:rPr lang="en-US" b="1" i="0" dirty="0">
                <a:solidFill>
                  <a:srgbClr val="25265E"/>
                </a:solidFill>
                <a:effectLst/>
                <a:latin typeface="euclid_circular_a"/>
              </a:rPr>
            </a:br>
            <a:endParaRPr lang="en-IN" dirty="0"/>
          </a:p>
        </p:txBody>
      </p:sp>
      <p:sp>
        <p:nvSpPr>
          <p:cNvPr id="3" name="Content Placeholder 2">
            <a:extLst>
              <a:ext uri="{FF2B5EF4-FFF2-40B4-BE49-F238E27FC236}">
                <a16:creationId xmlns="" xmlns:a16="http://schemas.microsoft.com/office/drawing/2014/main" id="{E9581684-1275-4257-950B-B7218144DD13}"/>
              </a:ext>
            </a:extLst>
          </p:cNvPr>
          <p:cNvSpPr>
            <a:spLocks noGrp="1"/>
          </p:cNvSpPr>
          <p:nvPr>
            <p:ph sz="half" idx="1"/>
          </p:nvPr>
        </p:nvSpPr>
        <p:spPr/>
        <p:txBody>
          <a:bodyPr/>
          <a:lstStyle/>
          <a:p>
            <a:r>
              <a:rPr lang="en-US" dirty="0"/>
              <a:t>we can now catch more than one type of exception in a single catch block.</a:t>
            </a:r>
          </a:p>
          <a:p>
            <a:endParaRPr lang="en-US" dirty="0"/>
          </a:p>
          <a:p>
            <a:r>
              <a:rPr lang="en-US" dirty="0"/>
              <a:t>Each exception type that can be handled by the catch block is separated using a vertical bar or pipe |.</a:t>
            </a:r>
            <a:endParaRPr lang="en-IN" dirty="0"/>
          </a:p>
        </p:txBody>
      </p:sp>
      <p:sp>
        <p:nvSpPr>
          <p:cNvPr id="4" name="Content Placeholder 3">
            <a:extLst>
              <a:ext uri="{FF2B5EF4-FFF2-40B4-BE49-F238E27FC236}">
                <a16:creationId xmlns="" xmlns:a16="http://schemas.microsoft.com/office/drawing/2014/main" id="{840E9EF3-7CF9-44EB-A30B-7C8D1944962D}"/>
              </a:ext>
            </a:extLst>
          </p:cNvPr>
          <p:cNvSpPr>
            <a:spLocks noGrp="1"/>
          </p:cNvSpPr>
          <p:nvPr>
            <p:ph sz="half" idx="2"/>
          </p:nvPr>
        </p:nvSpPr>
        <p:spPr/>
        <p:txBody>
          <a:bodyPr/>
          <a:lstStyle/>
          <a:p>
            <a:r>
              <a:rPr lang="en-IN" b="0" i="0" dirty="0">
                <a:effectLst/>
                <a:latin typeface="euclid_circular_a"/>
              </a:rPr>
              <a:t>Its syntax is:</a:t>
            </a:r>
          </a:p>
          <a:p>
            <a:r>
              <a:rPr lang="en-US" dirty="0"/>
              <a:t>try {</a:t>
            </a:r>
          </a:p>
          <a:p>
            <a:r>
              <a:rPr lang="en-US" dirty="0"/>
              <a:t>  // code</a:t>
            </a:r>
          </a:p>
          <a:p>
            <a:r>
              <a:rPr lang="en-US" dirty="0"/>
              <a:t>} catch (ExceptionType1 | Exceptiontype2 ex) { </a:t>
            </a:r>
          </a:p>
          <a:p>
            <a:r>
              <a:rPr lang="en-US" dirty="0"/>
              <a:t>  // catch block</a:t>
            </a:r>
          </a:p>
          <a:p>
            <a:r>
              <a:rPr lang="en-US" dirty="0"/>
              <a:t>}</a:t>
            </a:r>
            <a:endParaRPr lang="en-IN" dirty="0"/>
          </a:p>
        </p:txBody>
      </p:sp>
    </p:spTree>
    <p:extLst>
      <p:ext uri="{BB962C8B-B14F-4D97-AF65-F5344CB8AC3E}">
        <p14:creationId xmlns:p14="http://schemas.microsoft.com/office/powerpoint/2010/main" val="2862344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2B62E05-503C-4AE0-B87D-1FE6F30E37F2}"/>
              </a:ext>
            </a:extLst>
          </p:cNvPr>
          <p:cNvSpPr>
            <a:spLocks noGrp="1"/>
          </p:cNvSpPr>
          <p:nvPr>
            <p:ph idx="1"/>
          </p:nvPr>
        </p:nvSpPr>
        <p:spPr>
          <a:xfrm>
            <a:off x="1251678" y="1"/>
            <a:ext cx="10178322" cy="5879592"/>
          </a:xfrm>
        </p:spPr>
        <p:txBody>
          <a:bodyPr>
            <a:normAutofit/>
          </a:bodyPr>
          <a:lstStyle/>
          <a:p>
            <a:pPr algn="l">
              <a:buFont typeface="+mj-lt"/>
              <a:buAutoNum type="arabicPeriod"/>
            </a:pPr>
            <a:r>
              <a:rPr lang="en-IN" sz="2000" b="1" i="0" dirty="0">
                <a:solidFill>
                  <a:srgbClr val="006699"/>
                </a:solidFill>
                <a:effectLst/>
                <a:latin typeface="verdana" panose="020B0604030504040204" pitchFamily="34" charset="0"/>
              </a:rPr>
              <a:t>public</a:t>
            </a: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class</a:t>
            </a:r>
            <a:r>
              <a:rPr lang="en-IN" sz="2000" b="0" i="0" dirty="0">
                <a:solidFill>
                  <a:srgbClr val="000000"/>
                </a:solidFill>
                <a:effectLst/>
                <a:latin typeface="verdana" panose="020B0604030504040204" pitchFamily="34" charset="0"/>
              </a:rPr>
              <a:t> Test {  </a:t>
            </a:r>
          </a:p>
          <a:p>
            <a:pPr algn="l">
              <a:buFont typeface="+mj-lt"/>
              <a:buAutoNum type="arabicPeriod"/>
            </a:pP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public</a:t>
            </a: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static</a:t>
            </a: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void</a:t>
            </a:r>
            <a:r>
              <a:rPr lang="en-IN" sz="2000" b="0" i="0" dirty="0">
                <a:solidFill>
                  <a:srgbClr val="000000"/>
                </a:solidFill>
                <a:effectLst/>
                <a:latin typeface="verdana" panose="020B0604030504040204" pitchFamily="34" charset="0"/>
              </a:rPr>
              <a:t> main(String[] </a:t>
            </a:r>
            <a:r>
              <a:rPr lang="en-IN" sz="2000" b="0" i="0" dirty="0" err="1">
                <a:solidFill>
                  <a:srgbClr val="000000"/>
                </a:solidFill>
                <a:effectLst/>
                <a:latin typeface="verdana" panose="020B0604030504040204" pitchFamily="34" charset="0"/>
              </a:rPr>
              <a:t>args</a:t>
            </a: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try</a:t>
            </a:r>
            <a:r>
              <a:rPr lang="en-IN" sz="2000" b="0" i="0" dirty="0">
                <a:solidFill>
                  <a:srgbClr val="000000"/>
                </a:solidFill>
                <a:effectLst/>
                <a:latin typeface="verdana" panose="020B0604030504040204" pitchFamily="34" charset="0"/>
              </a:rPr>
              <a:t>  </a:t>
            </a:r>
          </a:p>
          <a:p>
            <a:pPr algn="l">
              <a:buFont typeface="+mj-lt"/>
              <a:buAutoNum type="arabicPeriod"/>
            </a:pP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int</a:t>
            </a:r>
            <a:r>
              <a:rPr lang="en-IN" sz="2000" b="0" i="0" dirty="0">
                <a:solidFill>
                  <a:srgbClr val="000000"/>
                </a:solidFill>
                <a:effectLst/>
                <a:latin typeface="verdana" panose="020B0604030504040204" pitchFamily="34" charset="0"/>
              </a:rPr>
              <a:t> data=</a:t>
            </a:r>
            <a:r>
              <a:rPr lang="en-IN" sz="2000" b="0" i="0" dirty="0">
                <a:solidFill>
                  <a:srgbClr val="C00000"/>
                </a:solidFill>
                <a:effectLst/>
                <a:latin typeface="verdana" panose="020B0604030504040204" pitchFamily="34" charset="0"/>
              </a:rPr>
              <a:t>50</a:t>
            </a:r>
            <a:r>
              <a:rPr lang="en-IN" sz="2000" b="0" i="0" dirty="0">
                <a:solidFill>
                  <a:srgbClr val="000000"/>
                </a:solidFill>
                <a:effectLst/>
                <a:latin typeface="verdana" panose="020B0604030504040204" pitchFamily="34" charset="0"/>
              </a:rPr>
              <a:t>/</a:t>
            </a:r>
            <a:r>
              <a:rPr lang="en-IN" sz="2000" b="0" i="0" dirty="0">
                <a:solidFill>
                  <a:srgbClr val="C00000"/>
                </a:solidFill>
                <a:effectLst/>
                <a:latin typeface="verdana" panose="020B0604030504040204" pitchFamily="34" charset="0"/>
              </a:rPr>
              <a:t>0</a:t>
            </a:r>
            <a:r>
              <a:rPr lang="en-IN" sz="2000" b="0" i="0" dirty="0">
                <a:solidFill>
                  <a:srgbClr val="000000"/>
                </a:solidFill>
                <a:effectLst/>
                <a:latin typeface="verdana" panose="020B0604030504040204" pitchFamily="34" charset="0"/>
              </a:rPr>
              <a:t>; </a:t>
            </a:r>
            <a:r>
              <a:rPr lang="en-IN" sz="2000" b="0" i="0" dirty="0">
                <a:solidFill>
                  <a:srgbClr val="008200"/>
                </a:solidFill>
                <a:effectLst/>
                <a:latin typeface="verdana" panose="020B0604030504040204" pitchFamily="34" charset="0"/>
              </a:rPr>
              <a:t>//may throw exception </a:t>
            </a:r>
            <a:r>
              <a:rPr lang="en-IN" sz="2000" b="0" i="0" dirty="0">
                <a:solidFill>
                  <a:srgbClr val="000000"/>
                </a:solidFill>
                <a:effectLst/>
                <a:latin typeface="verdana" panose="020B0604030504040204" pitchFamily="34" charset="0"/>
              </a:rPr>
              <a:t>  </a:t>
            </a:r>
          </a:p>
          <a:p>
            <a:pPr algn="l">
              <a:buFont typeface="+mj-lt"/>
              <a:buAutoNum type="arabicPeriod"/>
            </a:pP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a:t>
            </a:r>
            <a:r>
              <a:rPr lang="en-IN" sz="2000" b="0" i="0" dirty="0">
                <a:solidFill>
                  <a:srgbClr val="008200"/>
                </a:solidFill>
                <a:effectLst/>
                <a:latin typeface="verdana" panose="020B0604030504040204" pitchFamily="34" charset="0"/>
              </a:rPr>
              <a:t>//handling the exception</a:t>
            </a:r>
            <a:r>
              <a:rPr lang="en-IN" sz="2000" b="0" i="0" dirty="0">
                <a:solidFill>
                  <a:srgbClr val="000000"/>
                </a:solidFill>
                <a:effectLst/>
                <a:latin typeface="verdana" panose="020B0604030504040204" pitchFamily="34" charset="0"/>
              </a:rPr>
              <a:t>  </a:t>
            </a:r>
          </a:p>
          <a:p>
            <a:pPr algn="l">
              <a:buFont typeface="+mj-lt"/>
              <a:buAutoNum type="arabicPeriod"/>
            </a:pPr>
            <a:r>
              <a:rPr lang="en-IN" sz="2000" b="0" i="0" dirty="0">
                <a:solidFill>
                  <a:srgbClr val="000000"/>
                </a:solidFill>
                <a:effectLst/>
                <a:latin typeface="verdana" panose="020B0604030504040204" pitchFamily="34" charset="0"/>
              </a:rPr>
              <a:t>        </a:t>
            </a:r>
            <a:r>
              <a:rPr lang="en-IN" sz="2000" b="1" i="0" dirty="0">
                <a:solidFill>
                  <a:srgbClr val="006699"/>
                </a:solidFill>
                <a:effectLst/>
                <a:latin typeface="verdana" panose="020B0604030504040204" pitchFamily="34" charset="0"/>
              </a:rPr>
              <a:t>catch</a:t>
            </a:r>
            <a:r>
              <a:rPr lang="en-IN" sz="2000" b="0" i="0" dirty="0">
                <a:solidFill>
                  <a:srgbClr val="000000"/>
                </a:solidFill>
                <a:effectLst/>
                <a:latin typeface="verdana" panose="020B0604030504040204" pitchFamily="34" charset="0"/>
              </a:rPr>
              <a:t>(</a:t>
            </a:r>
            <a:r>
              <a:rPr lang="en-IN" sz="2000" b="0" i="0" dirty="0" err="1">
                <a:solidFill>
                  <a:srgbClr val="000000"/>
                </a:solidFill>
                <a:effectLst/>
                <a:latin typeface="verdana" panose="020B0604030504040204" pitchFamily="34" charset="0"/>
              </a:rPr>
              <a:t>ArithmeticException</a:t>
            </a:r>
            <a:r>
              <a:rPr lang="en-IN" sz="2000" b="0" i="0" dirty="0">
                <a:solidFill>
                  <a:srgbClr val="000000"/>
                </a:solidFill>
                <a:effectLst/>
                <a:latin typeface="verdana" panose="020B0604030504040204" pitchFamily="34" charset="0"/>
              </a:rPr>
              <a:t> e)  </a:t>
            </a:r>
          </a:p>
          <a:p>
            <a:pPr algn="l">
              <a:buFont typeface="+mj-lt"/>
              <a:buAutoNum type="arabicPeriod"/>
            </a:pP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a:t>
            </a:r>
            <a:r>
              <a:rPr lang="en-IN" sz="2000" b="0" i="0" dirty="0" err="1">
                <a:solidFill>
                  <a:srgbClr val="000000"/>
                </a:solidFill>
                <a:effectLst/>
                <a:latin typeface="verdana" panose="020B0604030504040204" pitchFamily="34" charset="0"/>
              </a:rPr>
              <a:t>System.out.println</a:t>
            </a:r>
            <a:r>
              <a:rPr lang="en-IN" sz="2000" b="0" i="0" dirty="0">
                <a:solidFill>
                  <a:srgbClr val="000000"/>
                </a:solidFill>
                <a:effectLst/>
                <a:latin typeface="verdana" panose="020B0604030504040204" pitchFamily="34" charset="0"/>
              </a:rPr>
              <a:t>(e);  </a:t>
            </a:r>
          </a:p>
          <a:p>
            <a:pPr algn="l">
              <a:buFont typeface="+mj-lt"/>
              <a:buAutoNum type="arabicPeriod"/>
            </a:pP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  </a:t>
            </a:r>
          </a:p>
          <a:p>
            <a:pPr algn="l">
              <a:buFont typeface="+mj-lt"/>
              <a:buAutoNum type="arabicPeriod"/>
            </a:pPr>
            <a:r>
              <a:rPr lang="en-IN" sz="2000" b="0" i="0" dirty="0">
                <a:solidFill>
                  <a:srgbClr val="000000"/>
                </a:solidFill>
                <a:effectLst/>
                <a:latin typeface="verdana" panose="020B0604030504040204" pitchFamily="34" charset="0"/>
              </a:rPr>
              <a:t>     }  </a:t>
            </a:r>
            <a:endParaRPr lang="en-IN" dirty="0"/>
          </a:p>
        </p:txBody>
      </p:sp>
    </p:spTree>
    <p:extLst>
      <p:ext uri="{BB962C8B-B14F-4D97-AF65-F5344CB8AC3E}">
        <p14:creationId xmlns:p14="http://schemas.microsoft.com/office/powerpoint/2010/main" val="17974738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125715-F6B3-4E8F-9993-F608F78D3F1F}"/>
              </a:ext>
            </a:extLst>
          </p:cNvPr>
          <p:cNvSpPr>
            <a:spLocks noGrp="1"/>
          </p:cNvSpPr>
          <p:nvPr>
            <p:ph type="title"/>
          </p:nvPr>
        </p:nvSpPr>
        <p:spPr/>
        <p:txBody>
          <a:bodyPr>
            <a:normAutofit fontScale="90000"/>
          </a:bodyPr>
          <a:lstStyle/>
          <a:p>
            <a:r>
              <a:rPr lang="en-IN" b="1" i="0" dirty="0">
                <a:solidFill>
                  <a:srgbClr val="25265E"/>
                </a:solidFill>
                <a:effectLst/>
                <a:latin typeface="euclid_circular_a"/>
              </a:rPr>
              <a:t>Example 2: Multi-catch block</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 xmlns:a16="http://schemas.microsoft.com/office/drawing/2014/main" id="{F97616C9-25E9-4E76-AD4A-24FACD113A1B}"/>
              </a:ext>
            </a:extLst>
          </p:cNvPr>
          <p:cNvSpPr>
            <a:spLocks noGrp="1"/>
          </p:cNvSpPr>
          <p:nvPr>
            <p:ph sz="half" idx="1"/>
          </p:nvPr>
        </p:nvSpPr>
        <p:spPr>
          <a:xfrm>
            <a:off x="1202709" y="1819398"/>
            <a:ext cx="5478780" cy="4645660"/>
          </a:xfrm>
        </p:spPr>
        <p:txBody>
          <a:bodyPr>
            <a:normAutofit/>
          </a:bodyPr>
          <a:lstStyle/>
          <a:p>
            <a:pPr marL="0" indent="0">
              <a:buNone/>
            </a:pPr>
            <a:r>
              <a:rPr lang="en-IN" dirty="0"/>
              <a:t>class Main {</a:t>
            </a:r>
          </a:p>
          <a:p>
            <a:pPr marL="0" indent="0">
              <a:buNone/>
            </a:pPr>
            <a:r>
              <a:rPr lang="en-IN" dirty="0"/>
              <a:t>  public static void main(String[] </a:t>
            </a:r>
            <a:r>
              <a:rPr lang="en-IN" dirty="0" err="1"/>
              <a:t>args</a:t>
            </a:r>
            <a:r>
              <a:rPr lang="en-IN" dirty="0"/>
              <a:t>) {</a:t>
            </a:r>
          </a:p>
          <a:p>
            <a:pPr marL="0" indent="0">
              <a:buNone/>
            </a:pPr>
            <a:r>
              <a:rPr lang="en-IN" dirty="0"/>
              <a:t>    try {</a:t>
            </a:r>
          </a:p>
          <a:p>
            <a:pPr marL="0" indent="0">
              <a:buNone/>
            </a:pPr>
            <a:r>
              <a:rPr lang="en-IN" dirty="0"/>
              <a:t>      int array[] = new int[10];</a:t>
            </a:r>
          </a:p>
          <a:p>
            <a:pPr marL="0" indent="0">
              <a:buNone/>
            </a:pPr>
            <a:r>
              <a:rPr lang="en-IN" dirty="0"/>
              <a:t>      array[10] = 30 / 0;</a:t>
            </a:r>
          </a:p>
          <a:p>
            <a:pPr marL="0" indent="0">
              <a:buNone/>
            </a:pPr>
            <a:r>
              <a:rPr lang="en-IN" dirty="0"/>
              <a:t>    } catch (</a:t>
            </a:r>
            <a:r>
              <a:rPr lang="en-IN" dirty="0" err="1"/>
              <a:t>ArithmeticException</a:t>
            </a:r>
            <a:r>
              <a:rPr lang="en-IN" dirty="0"/>
              <a:t> | </a:t>
            </a:r>
            <a:r>
              <a:rPr lang="en-IN" dirty="0" err="1"/>
              <a:t>ArrayIndexOutOfBoundsException</a:t>
            </a:r>
            <a:r>
              <a:rPr lang="en-IN" dirty="0"/>
              <a:t> e) {</a:t>
            </a:r>
          </a:p>
          <a:p>
            <a:pPr marL="0" indent="0">
              <a:buNone/>
            </a:pPr>
            <a:r>
              <a:rPr lang="en-IN" dirty="0"/>
              <a:t>      </a:t>
            </a:r>
            <a:r>
              <a:rPr lang="en-IN" dirty="0" err="1"/>
              <a:t>System.out.println</a:t>
            </a:r>
            <a:r>
              <a:rPr lang="en-IN" dirty="0"/>
              <a:t>(</a:t>
            </a:r>
            <a:r>
              <a:rPr lang="en-IN" dirty="0" err="1"/>
              <a:t>e.getMessage</a:t>
            </a:r>
            <a:r>
              <a:rPr lang="en-IN" dirty="0"/>
              <a:t>());</a:t>
            </a:r>
          </a:p>
          <a:p>
            <a:pPr marL="0" indent="0">
              <a:buNone/>
            </a:pPr>
            <a:r>
              <a:rPr lang="en-IN" dirty="0"/>
              <a:t>    }</a:t>
            </a:r>
          </a:p>
          <a:p>
            <a:pPr marL="0" indent="0">
              <a:buNone/>
            </a:pPr>
            <a:r>
              <a:rPr lang="en-IN" dirty="0"/>
              <a:t>  }</a:t>
            </a:r>
          </a:p>
          <a:p>
            <a:pPr marL="0" indent="0">
              <a:buNone/>
            </a:pPr>
            <a:r>
              <a:rPr lang="en-IN" dirty="0"/>
              <a:t>}</a:t>
            </a:r>
          </a:p>
          <a:p>
            <a:endParaRPr lang="en-IN" dirty="0"/>
          </a:p>
        </p:txBody>
      </p:sp>
      <p:sp>
        <p:nvSpPr>
          <p:cNvPr id="4" name="Content Placeholder 3">
            <a:extLst>
              <a:ext uri="{FF2B5EF4-FFF2-40B4-BE49-F238E27FC236}">
                <a16:creationId xmlns="" xmlns:a16="http://schemas.microsoft.com/office/drawing/2014/main" id="{36698865-F12B-43C0-9DF1-86CCB7D93D57}"/>
              </a:ext>
            </a:extLst>
          </p:cNvPr>
          <p:cNvSpPr>
            <a:spLocks noGrp="1"/>
          </p:cNvSpPr>
          <p:nvPr>
            <p:ph sz="half" idx="2"/>
          </p:nvPr>
        </p:nvSpPr>
        <p:spPr>
          <a:xfrm>
            <a:off x="7353097" y="2423652"/>
            <a:ext cx="4800600" cy="3619500"/>
          </a:xfrm>
        </p:spPr>
        <p:txBody>
          <a:bodyPr>
            <a:normAutofit/>
          </a:bodyPr>
          <a:lstStyle/>
          <a:p>
            <a:pPr marL="0" indent="0">
              <a:buNone/>
            </a:pPr>
            <a:r>
              <a:rPr lang="en-IN" sz="1800" b="1" i="0" dirty="0">
                <a:effectLst/>
                <a:latin typeface="euclid_circular_a"/>
              </a:rPr>
              <a:t>Output</a:t>
            </a:r>
          </a:p>
          <a:p>
            <a:pPr marL="0" indent="0">
              <a:buNone/>
            </a:pPr>
            <a:r>
              <a:rPr lang="en-IN" sz="1800" dirty="0"/>
              <a:t>/ by zero</a:t>
            </a:r>
          </a:p>
          <a:p>
            <a:pPr marL="0" indent="0">
              <a:buNone/>
            </a:pPr>
            <a:r>
              <a:rPr lang="en-US" sz="1800" dirty="0"/>
              <a:t>Catching multiple exceptions in a single catch block reduces code duplication and increases efficiency.</a:t>
            </a:r>
          </a:p>
          <a:p>
            <a:endParaRPr lang="en-US" sz="1800" dirty="0"/>
          </a:p>
          <a:p>
            <a:pPr marL="0" indent="0">
              <a:buNone/>
            </a:pPr>
            <a:r>
              <a:rPr lang="en-US" sz="1800" dirty="0"/>
              <a:t>The bytecode generated while compiling this program will be smaller than the program having multiple catch blocks as there is no code redundancy.</a:t>
            </a:r>
            <a:endParaRPr lang="en-IN" sz="1800" dirty="0"/>
          </a:p>
        </p:txBody>
      </p:sp>
    </p:spTree>
    <p:extLst>
      <p:ext uri="{BB962C8B-B14F-4D97-AF65-F5344CB8AC3E}">
        <p14:creationId xmlns:p14="http://schemas.microsoft.com/office/powerpoint/2010/main" val="276256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AC6BE-F068-4A7C-AC90-AD7AE9F07D9D}"/>
              </a:ext>
            </a:extLst>
          </p:cNvPr>
          <p:cNvSpPr>
            <a:spLocks noGrp="1"/>
          </p:cNvSpPr>
          <p:nvPr>
            <p:ph type="title"/>
          </p:nvPr>
        </p:nvSpPr>
        <p:spPr/>
        <p:txBody>
          <a:bodyPr/>
          <a:lstStyle/>
          <a:p>
            <a:r>
              <a:rPr lang="en-IN" b="1" i="0" dirty="0">
                <a:solidFill>
                  <a:srgbClr val="25265E"/>
                </a:solidFill>
                <a:effectLst/>
                <a:latin typeface="euclid_circular_a"/>
              </a:rPr>
              <a:t>Catching base Exception</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 xmlns:a16="http://schemas.microsoft.com/office/drawing/2014/main" id="{41BA90B7-3C6C-4F75-9C73-6C723921C5F6}"/>
              </a:ext>
            </a:extLst>
          </p:cNvPr>
          <p:cNvSpPr>
            <a:spLocks noGrp="1"/>
          </p:cNvSpPr>
          <p:nvPr>
            <p:ph sz="half" idx="1"/>
          </p:nvPr>
        </p:nvSpPr>
        <p:spPr>
          <a:xfrm>
            <a:off x="1257300" y="1622323"/>
            <a:ext cx="4800600" cy="4283177"/>
          </a:xfrm>
        </p:spPr>
        <p:txBody>
          <a:bodyPr>
            <a:noAutofit/>
          </a:bodyPr>
          <a:lstStyle/>
          <a:p>
            <a:r>
              <a:rPr lang="en-US" sz="2400" dirty="0"/>
              <a:t>When catching multiple exceptions in a single catch block, the rule is generalized to specialized.</a:t>
            </a:r>
          </a:p>
          <a:p>
            <a:endParaRPr lang="en-US" sz="2400" dirty="0"/>
          </a:p>
          <a:p>
            <a:r>
              <a:rPr lang="en-US" sz="2400" dirty="0"/>
              <a:t>This means that if there is a hierarchy of exceptions in the catch block, we can catch the base exception only instead of catching multiple specialized exceptions.</a:t>
            </a:r>
          </a:p>
          <a:p>
            <a:endParaRPr lang="en-US" sz="2400" dirty="0"/>
          </a:p>
          <a:p>
            <a:r>
              <a:rPr lang="en-US" sz="2400" dirty="0"/>
              <a:t>Let’s take an example.</a:t>
            </a:r>
            <a:endParaRPr lang="en-IN" sz="2400" dirty="0"/>
          </a:p>
        </p:txBody>
      </p:sp>
      <p:sp>
        <p:nvSpPr>
          <p:cNvPr id="4" name="Content Placeholder 3">
            <a:extLst>
              <a:ext uri="{FF2B5EF4-FFF2-40B4-BE49-F238E27FC236}">
                <a16:creationId xmlns="" xmlns:a16="http://schemas.microsoft.com/office/drawing/2014/main" id="{2C9F9600-8153-4230-98AD-4795A2090560}"/>
              </a:ext>
            </a:extLst>
          </p:cNvPr>
          <p:cNvSpPr>
            <a:spLocks noGrp="1"/>
          </p:cNvSpPr>
          <p:nvPr>
            <p:ph sz="half" idx="2"/>
          </p:nvPr>
        </p:nvSpPr>
        <p:spPr>
          <a:xfrm>
            <a:off x="6629400" y="1363983"/>
            <a:ext cx="5090652" cy="4830339"/>
          </a:xfrm>
        </p:spPr>
        <p:txBody>
          <a:bodyPr>
            <a:normAutofit fontScale="25000" lnSpcReduction="20000"/>
          </a:bodyPr>
          <a:lstStyle/>
          <a:p>
            <a:pPr marL="0" indent="0">
              <a:buNone/>
            </a:pPr>
            <a:r>
              <a:rPr lang="en-US" sz="5600" b="1" i="0" dirty="0">
                <a:solidFill>
                  <a:srgbClr val="25265E"/>
                </a:solidFill>
                <a:effectLst/>
                <a:latin typeface="euclid_circular_a"/>
              </a:rPr>
              <a:t>//Example 3: Catching base exception class only</a:t>
            </a:r>
          </a:p>
          <a:p>
            <a:pPr marL="0" indent="0">
              <a:buNone/>
            </a:pPr>
            <a:r>
              <a:rPr lang="en-IN" sz="5600" dirty="0"/>
              <a:t>class Main {</a:t>
            </a:r>
          </a:p>
          <a:p>
            <a:pPr marL="0" indent="0">
              <a:buNone/>
            </a:pPr>
            <a:r>
              <a:rPr lang="en-IN" sz="5600" dirty="0"/>
              <a:t>  public static void main(String[] </a:t>
            </a:r>
            <a:r>
              <a:rPr lang="en-IN" sz="5600" dirty="0" err="1"/>
              <a:t>args</a:t>
            </a:r>
            <a:r>
              <a:rPr lang="en-IN" sz="5600" dirty="0"/>
              <a:t>) {</a:t>
            </a:r>
          </a:p>
          <a:p>
            <a:pPr marL="0" indent="0">
              <a:buNone/>
            </a:pPr>
            <a:r>
              <a:rPr lang="en-IN" sz="5600" dirty="0"/>
              <a:t>    try {</a:t>
            </a:r>
          </a:p>
          <a:p>
            <a:pPr marL="0" indent="0">
              <a:buNone/>
            </a:pPr>
            <a:r>
              <a:rPr lang="en-IN" sz="5600" dirty="0"/>
              <a:t>      int array[] = new int[10];</a:t>
            </a:r>
          </a:p>
          <a:p>
            <a:pPr marL="0" indent="0">
              <a:buNone/>
            </a:pPr>
            <a:r>
              <a:rPr lang="en-IN" sz="5600" dirty="0"/>
              <a:t>      array[10] = 30 / 0;</a:t>
            </a:r>
          </a:p>
          <a:p>
            <a:pPr marL="0" indent="0">
              <a:buNone/>
            </a:pPr>
            <a:r>
              <a:rPr lang="en-IN" sz="5600" dirty="0"/>
              <a:t>    } catch (Exception e) {</a:t>
            </a:r>
          </a:p>
          <a:p>
            <a:pPr marL="0" indent="0">
              <a:buNone/>
            </a:pPr>
            <a:r>
              <a:rPr lang="en-IN" sz="5600" dirty="0"/>
              <a:t>      </a:t>
            </a:r>
            <a:r>
              <a:rPr lang="en-IN" sz="5600" dirty="0" err="1"/>
              <a:t>System.out.println</a:t>
            </a:r>
            <a:r>
              <a:rPr lang="en-IN" sz="5600" dirty="0"/>
              <a:t>(</a:t>
            </a:r>
            <a:r>
              <a:rPr lang="en-IN" sz="5600" dirty="0" err="1"/>
              <a:t>e.getMessage</a:t>
            </a:r>
            <a:r>
              <a:rPr lang="en-IN" sz="5600" dirty="0"/>
              <a:t>());</a:t>
            </a:r>
          </a:p>
          <a:p>
            <a:pPr marL="0" indent="0">
              <a:buNone/>
            </a:pPr>
            <a:r>
              <a:rPr lang="en-IN" sz="5600" dirty="0"/>
              <a:t>    }</a:t>
            </a:r>
          </a:p>
          <a:p>
            <a:pPr marL="0" indent="0">
              <a:buNone/>
            </a:pPr>
            <a:r>
              <a:rPr lang="en-IN" sz="5600" dirty="0"/>
              <a:t>  }</a:t>
            </a:r>
          </a:p>
          <a:p>
            <a:pPr marL="0" indent="0">
              <a:buNone/>
            </a:pPr>
            <a:r>
              <a:rPr lang="en-IN" sz="5600" dirty="0"/>
              <a:t>}</a:t>
            </a:r>
          </a:p>
          <a:p>
            <a:pPr marL="0" indent="0">
              <a:buNone/>
            </a:pPr>
            <a:r>
              <a:rPr lang="en-IN" sz="5600" b="1" i="0" dirty="0">
                <a:effectLst/>
                <a:latin typeface="euclid_circular_a"/>
              </a:rPr>
              <a:t>Output :/ by zero</a:t>
            </a:r>
          </a:p>
          <a:p>
            <a:pPr marL="0" indent="0">
              <a:buNone/>
            </a:pPr>
            <a:r>
              <a:rPr lang="en-US" sz="5600" dirty="0"/>
              <a:t>We know that all the exception classes are subclasses of the Exception class. So, instead of catching multiple specialized exceptions, we can simply catch the Exception class.</a:t>
            </a:r>
          </a:p>
          <a:p>
            <a:endParaRPr lang="en-US" dirty="0"/>
          </a:p>
          <a:p>
            <a:endParaRPr lang="en-IN" dirty="0"/>
          </a:p>
        </p:txBody>
      </p:sp>
    </p:spTree>
    <p:extLst>
      <p:ext uri="{BB962C8B-B14F-4D97-AF65-F5344CB8AC3E}">
        <p14:creationId xmlns:p14="http://schemas.microsoft.com/office/powerpoint/2010/main" val="15562869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0072EA-029E-4DB7-9614-0D5976962479}"/>
              </a:ext>
            </a:extLst>
          </p:cNvPr>
          <p:cNvSpPr>
            <a:spLocks noGrp="1"/>
          </p:cNvSpPr>
          <p:nvPr>
            <p:ph sz="half" idx="1"/>
          </p:nvPr>
        </p:nvSpPr>
        <p:spPr>
          <a:xfrm>
            <a:off x="1187355" y="-1"/>
            <a:ext cx="5663821" cy="7014949"/>
          </a:xfrm>
        </p:spPr>
        <p:txBody>
          <a:bodyPr>
            <a:noAutofit/>
          </a:bodyPr>
          <a:lstStyle/>
          <a:p>
            <a:pPr marL="0" indent="0">
              <a:buNone/>
            </a:pPr>
            <a:r>
              <a:rPr lang="en-IN" sz="900" dirty="0"/>
              <a:t>//Program to throw implement division and throw exceptions</a:t>
            </a:r>
          </a:p>
          <a:p>
            <a:pPr marL="0" indent="0">
              <a:buNone/>
            </a:pPr>
            <a:r>
              <a:rPr lang="en-IN" sz="900" dirty="0"/>
              <a:t>import </a:t>
            </a:r>
            <a:r>
              <a:rPr lang="en-IN" sz="900" dirty="0" err="1"/>
              <a:t>java.util</a:t>
            </a:r>
            <a:r>
              <a:rPr lang="en-IN" sz="900" dirty="0"/>
              <a:t>.*;</a:t>
            </a:r>
          </a:p>
          <a:p>
            <a:pPr marL="0" indent="0">
              <a:buNone/>
            </a:pPr>
            <a:r>
              <a:rPr lang="en-IN" sz="900" dirty="0"/>
              <a:t>public class </a:t>
            </a:r>
            <a:r>
              <a:rPr lang="en-IN" sz="900" dirty="0" err="1"/>
              <a:t>NAexception</a:t>
            </a:r>
            <a:endParaRPr lang="en-IN" sz="900" dirty="0"/>
          </a:p>
          <a:p>
            <a:pPr marL="0" indent="0">
              <a:buNone/>
            </a:pPr>
            <a:r>
              <a:rPr lang="en-IN" sz="900" dirty="0"/>
              <a:t>{</a:t>
            </a:r>
          </a:p>
          <a:p>
            <a:pPr marL="0" indent="0">
              <a:buNone/>
            </a:pPr>
            <a:r>
              <a:rPr lang="en-IN" sz="900" dirty="0"/>
              <a:t>            public static void main(String </a:t>
            </a:r>
            <a:r>
              <a:rPr lang="en-IN" sz="900" dirty="0" err="1"/>
              <a:t>args</a:t>
            </a:r>
            <a:r>
              <a:rPr lang="en-IN" sz="900" dirty="0"/>
              <a:t>[])</a:t>
            </a:r>
          </a:p>
          <a:p>
            <a:pPr marL="0" indent="0">
              <a:buNone/>
            </a:pPr>
            <a:r>
              <a:rPr lang="en-IN" sz="900" dirty="0"/>
              <a:t>            {</a:t>
            </a:r>
          </a:p>
          <a:p>
            <a:pPr marL="0" indent="0">
              <a:buNone/>
            </a:pPr>
            <a:r>
              <a:rPr lang="en-IN" sz="900" dirty="0"/>
              <a:t>                        Scanner </a:t>
            </a:r>
            <a:r>
              <a:rPr lang="en-IN" sz="900" dirty="0" err="1"/>
              <a:t>scr</a:t>
            </a:r>
            <a:r>
              <a:rPr lang="en-IN" sz="900" dirty="0"/>
              <a:t>=new Scanner(System.in);</a:t>
            </a:r>
          </a:p>
          <a:p>
            <a:pPr marL="0" indent="0">
              <a:buNone/>
            </a:pPr>
            <a:r>
              <a:rPr lang="en-IN" sz="900" dirty="0"/>
              <a:t>                        int num1,num2,q;</a:t>
            </a:r>
          </a:p>
          <a:p>
            <a:pPr marL="0" indent="0">
              <a:buNone/>
            </a:pPr>
            <a:r>
              <a:rPr lang="en-IN" sz="900" dirty="0"/>
              <a:t>                        try</a:t>
            </a:r>
          </a:p>
          <a:p>
            <a:pPr marL="0" indent="0">
              <a:buNone/>
            </a:pPr>
            <a:r>
              <a:rPr lang="en-IN" sz="900" dirty="0"/>
              <a:t>                        {</a:t>
            </a:r>
          </a:p>
          <a:p>
            <a:pPr marL="0" indent="0">
              <a:buNone/>
            </a:pPr>
            <a:r>
              <a:rPr lang="en-IN" sz="900" dirty="0"/>
              <a:t>                                    </a:t>
            </a:r>
            <a:r>
              <a:rPr lang="en-IN" sz="900" dirty="0" err="1"/>
              <a:t>System.out.println</a:t>
            </a:r>
            <a:r>
              <a:rPr lang="en-IN" sz="900" dirty="0"/>
              <a:t>("\</a:t>
            </a:r>
            <a:r>
              <a:rPr lang="en-IN" sz="900" dirty="0" err="1"/>
              <a:t>nEnter</a:t>
            </a:r>
            <a:r>
              <a:rPr lang="en-IN" sz="900" dirty="0"/>
              <a:t> the value of first integer : ");</a:t>
            </a:r>
          </a:p>
          <a:p>
            <a:pPr marL="0" indent="0">
              <a:buNone/>
            </a:pPr>
            <a:r>
              <a:rPr lang="en-IN" sz="900" dirty="0"/>
              <a:t>                                    num1=</a:t>
            </a:r>
            <a:r>
              <a:rPr lang="en-IN" sz="900" dirty="0" err="1"/>
              <a:t>Integer.parseInt</a:t>
            </a:r>
            <a:r>
              <a:rPr lang="en-IN" sz="900" dirty="0"/>
              <a:t>(</a:t>
            </a:r>
            <a:r>
              <a:rPr lang="en-IN" sz="900" dirty="0" err="1"/>
              <a:t>scr.next</a:t>
            </a:r>
            <a:r>
              <a:rPr lang="en-IN" sz="900" dirty="0"/>
              <a:t>());</a:t>
            </a:r>
          </a:p>
          <a:p>
            <a:pPr marL="0" indent="0">
              <a:buNone/>
            </a:pPr>
            <a:r>
              <a:rPr lang="en-IN" sz="900" dirty="0"/>
              <a:t>                                    </a:t>
            </a:r>
            <a:r>
              <a:rPr lang="en-IN" sz="900" dirty="0" err="1"/>
              <a:t>System.out.println</a:t>
            </a:r>
            <a:r>
              <a:rPr lang="en-IN" sz="900" dirty="0"/>
              <a:t>("\</a:t>
            </a:r>
            <a:r>
              <a:rPr lang="en-IN" sz="900" dirty="0" err="1"/>
              <a:t>nEnter</a:t>
            </a:r>
            <a:r>
              <a:rPr lang="en-IN" sz="900" dirty="0"/>
              <a:t> the value of second integer : ");</a:t>
            </a:r>
          </a:p>
          <a:p>
            <a:pPr marL="0" indent="0">
              <a:buNone/>
            </a:pPr>
            <a:r>
              <a:rPr lang="en-IN" sz="900" dirty="0"/>
              <a:t>                                    num2=</a:t>
            </a:r>
            <a:r>
              <a:rPr lang="en-IN" sz="900" dirty="0" err="1"/>
              <a:t>Integer.parseInt</a:t>
            </a:r>
            <a:r>
              <a:rPr lang="en-IN" sz="900" dirty="0"/>
              <a:t>(</a:t>
            </a:r>
            <a:r>
              <a:rPr lang="en-IN" sz="900" dirty="0" err="1"/>
              <a:t>scr.next</a:t>
            </a:r>
            <a:r>
              <a:rPr lang="en-IN" sz="900" dirty="0"/>
              <a:t>());</a:t>
            </a:r>
          </a:p>
          <a:p>
            <a:pPr marL="0" indent="0">
              <a:buNone/>
            </a:pPr>
            <a:r>
              <a:rPr lang="en-IN" sz="900" dirty="0"/>
              <a:t>                                    q=num1/num2;</a:t>
            </a:r>
          </a:p>
          <a:p>
            <a:pPr marL="0" indent="0">
              <a:buNone/>
            </a:pPr>
            <a:r>
              <a:rPr lang="en-IN" sz="900" dirty="0"/>
              <a:t>                                    </a:t>
            </a:r>
            <a:r>
              <a:rPr lang="en-IN" sz="900" dirty="0" err="1"/>
              <a:t>System.out.println</a:t>
            </a:r>
            <a:r>
              <a:rPr lang="en-IN" sz="900" dirty="0"/>
              <a:t>("\</a:t>
            </a:r>
            <a:r>
              <a:rPr lang="en-IN" sz="900" dirty="0" err="1"/>
              <a:t>nQuotient</a:t>
            </a:r>
            <a:r>
              <a:rPr lang="en-IN" sz="900" dirty="0"/>
              <a:t> is : "+q);</a:t>
            </a:r>
          </a:p>
          <a:p>
            <a:pPr marL="0" indent="0">
              <a:buNone/>
            </a:pPr>
            <a:r>
              <a:rPr lang="en-IN" sz="900" dirty="0"/>
              <a:t>                        }</a:t>
            </a:r>
          </a:p>
          <a:p>
            <a:pPr marL="0" indent="0">
              <a:buNone/>
            </a:pPr>
            <a:r>
              <a:rPr lang="en-IN" sz="900" dirty="0"/>
              <a:t>                        catch(</a:t>
            </a:r>
            <a:r>
              <a:rPr lang="en-IN" sz="900" dirty="0" err="1"/>
              <a:t>NumberFormatException</a:t>
            </a:r>
            <a:r>
              <a:rPr lang="en-IN" sz="900" dirty="0"/>
              <a:t> e)</a:t>
            </a:r>
          </a:p>
          <a:p>
            <a:pPr marL="0" indent="0">
              <a:buNone/>
            </a:pPr>
            <a:r>
              <a:rPr lang="en-IN" sz="900" dirty="0"/>
              <a:t>                        {</a:t>
            </a:r>
          </a:p>
          <a:p>
            <a:pPr marL="0" indent="0">
              <a:buNone/>
            </a:pPr>
            <a:r>
              <a:rPr lang="en-IN" sz="900" dirty="0"/>
              <a:t>                                    </a:t>
            </a:r>
            <a:r>
              <a:rPr lang="en-IN" sz="900" dirty="0" err="1"/>
              <a:t>System.out.println</a:t>
            </a:r>
            <a:r>
              <a:rPr lang="en-IN" sz="900" dirty="0"/>
              <a:t>(e);</a:t>
            </a:r>
          </a:p>
          <a:p>
            <a:pPr marL="0" indent="0">
              <a:buNone/>
            </a:pPr>
            <a:r>
              <a:rPr lang="en-IN" sz="900" dirty="0"/>
              <a:t>                        }</a:t>
            </a:r>
          </a:p>
          <a:p>
            <a:pPr marL="0" indent="0">
              <a:buNone/>
            </a:pPr>
            <a:r>
              <a:rPr lang="en-IN" sz="900" dirty="0"/>
              <a:t>                        catch(</a:t>
            </a:r>
            <a:r>
              <a:rPr lang="en-IN" sz="900" dirty="0" err="1"/>
              <a:t>ArithmeticException</a:t>
            </a:r>
            <a:r>
              <a:rPr lang="en-IN" sz="900" dirty="0"/>
              <a:t> e)</a:t>
            </a:r>
          </a:p>
          <a:p>
            <a:pPr marL="0" indent="0">
              <a:buNone/>
            </a:pPr>
            <a:r>
              <a:rPr lang="en-IN" sz="900" dirty="0"/>
              <a:t>                        {</a:t>
            </a:r>
          </a:p>
          <a:p>
            <a:pPr marL="0" indent="0">
              <a:buNone/>
            </a:pPr>
            <a:r>
              <a:rPr lang="en-IN" sz="900" dirty="0"/>
              <a:t>                                    </a:t>
            </a:r>
            <a:r>
              <a:rPr lang="en-IN" sz="900" dirty="0" err="1" smtClean="0"/>
              <a:t>System.out.println</a:t>
            </a:r>
            <a:r>
              <a:rPr lang="en-IN" sz="900" dirty="0" smtClean="0"/>
              <a:t>(e );</a:t>
            </a:r>
            <a:endParaRPr lang="en-IN" sz="900" dirty="0"/>
          </a:p>
          <a:p>
            <a:pPr marL="0" indent="0">
              <a:buNone/>
            </a:pPr>
            <a:r>
              <a:rPr lang="en-IN" sz="900" dirty="0"/>
              <a:t>                        }</a:t>
            </a:r>
          </a:p>
          <a:p>
            <a:pPr marL="0" indent="0">
              <a:buNone/>
            </a:pPr>
            <a:r>
              <a:rPr lang="en-IN" sz="900" dirty="0"/>
              <a:t>            }</a:t>
            </a:r>
          </a:p>
          <a:p>
            <a:pPr marL="0" indent="0">
              <a:buNone/>
            </a:pPr>
            <a:r>
              <a:rPr lang="en-IN" sz="900" dirty="0"/>
              <a:t>}</a:t>
            </a:r>
          </a:p>
        </p:txBody>
      </p:sp>
      <p:sp>
        <p:nvSpPr>
          <p:cNvPr id="4" name="Content Placeholder 3">
            <a:extLst>
              <a:ext uri="{FF2B5EF4-FFF2-40B4-BE49-F238E27FC236}">
                <a16:creationId xmlns="" xmlns:a16="http://schemas.microsoft.com/office/drawing/2014/main" id="{CA5C9D5D-41DD-4DAB-BD16-D3489EA2B477}"/>
              </a:ext>
            </a:extLst>
          </p:cNvPr>
          <p:cNvSpPr>
            <a:spLocks noGrp="1"/>
          </p:cNvSpPr>
          <p:nvPr>
            <p:ph sz="half" idx="2"/>
          </p:nvPr>
        </p:nvSpPr>
        <p:spPr>
          <a:xfrm>
            <a:off x="7222454" y="439883"/>
            <a:ext cx="4659300" cy="3619500"/>
          </a:xfrm>
        </p:spPr>
        <p:txBody>
          <a:bodyPr>
            <a:normAutofit/>
          </a:bodyPr>
          <a:lstStyle/>
          <a:p>
            <a:r>
              <a:rPr lang="en-US" dirty="0"/>
              <a:t>Enter the value of first integer :25</a:t>
            </a:r>
          </a:p>
          <a:p>
            <a:r>
              <a:rPr lang="en-US" dirty="0"/>
              <a:t> Enter the value of second integer : 5</a:t>
            </a:r>
          </a:p>
          <a:p>
            <a:r>
              <a:rPr lang="en-US" dirty="0"/>
              <a:t>Quotient is : 5</a:t>
            </a:r>
            <a:endParaRPr lang="en-IN" dirty="0"/>
          </a:p>
        </p:txBody>
      </p:sp>
    </p:spTree>
    <p:extLst>
      <p:ext uri="{BB962C8B-B14F-4D97-AF65-F5344CB8AC3E}">
        <p14:creationId xmlns:p14="http://schemas.microsoft.com/office/powerpoint/2010/main" val="3702428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808</TotalTime>
  <Words>3989</Words>
  <Application>Microsoft Office PowerPoint</Application>
  <PresentationFormat>Custom</PresentationFormat>
  <Paragraphs>716</Paragraphs>
  <Slides>92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4" baseType="lpstr">
      <vt:lpstr>Badge</vt:lpstr>
      <vt:lpstr>Picture</vt:lpstr>
      <vt:lpstr>Exception Handling in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ArithmeticException  </vt:lpstr>
      <vt:lpstr>NumberFormat Exception</vt:lpstr>
      <vt:lpstr>NullPointer Exception</vt:lpstr>
      <vt:lpstr>StringIndexOutOfBound Exception</vt:lpstr>
      <vt:lpstr>FileNotFound Exception</vt:lpstr>
      <vt:lpstr>ArrayIndexOutOfBounds Exception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User-Defined Exceptions</vt:lpstr>
      <vt:lpstr>Motivations</vt:lpstr>
      <vt:lpstr>Exception Handling in Java</vt:lpstr>
      <vt:lpstr>Introduction</vt:lpstr>
      <vt:lpstr>Exception  </vt:lpstr>
      <vt:lpstr>Advantages of Exception Handling </vt:lpstr>
      <vt:lpstr>Lets Take Scenario </vt:lpstr>
      <vt:lpstr>Types of  Java Exceptions</vt:lpstr>
      <vt:lpstr>Difference between Checked and Unchecked Exceptions </vt:lpstr>
      <vt:lpstr>Java Exception Keywords </vt:lpstr>
      <vt:lpstr>Java try-catch block</vt:lpstr>
      <vt:lpstr>Syntax of try-finally block</vt:lpstr>
      <vt:lpstr>Internal working of java try-catch block </vt:lpstr>
      <vt:lpstr>Internal working of java try-catch block</vt:lpstr>
      <vt:lpstr>Problem without exception handling </vt:lpstr>
      <vt:lpstr>Solution by exception handling </vt:lpstr>
      <vt:lpstr>Errors and Error Handling</vt:lpstr>
      <vt:lpstr>Errors and Error Handling</vt:lpstr>
      <vt:lpstr>Errors and Error Handling</vt:lpstr>
      <vt:lpstr>Errors and Error Handling</vt:lpstr>
      <vt:lpstr>Errors and Error Handling</vt:lpstr>
      <vt:lpstr>Errors and Error Handling</vt:lpstr>
      <vt:lpstr>Errors and Error Handling</vt:lpstr>
      <vt:lpstr>Errors and Error Handling</vt:lpstr>
      <vt:lpstr>Exceptions</vt:lpstr>
      <vt:lpstr>Exceptions</vt:lpstr>
      <vt:lpstr>Coding Exceptions</vt:lpstr>
      <vt:lpstr>Coding Exceptions</vt:lpstr>
      <vt:lpstr>Coding Exceptions</vt:lpstr>
      <vt:lpstr>Exceptions</vt:lpstr>
      <vt:lpstr>Exceptions</vt:lpstr>
      <vt:lpstr>What is Exception </vt:lpstr>
      <vt:lpstr>Types of Exception in Java with Examples </vt:lpstr>
      <vt:lpstr>Built-in exceptions. </vt:lpstr>
      <vt:lpstr>Exception Types</vt:lpstr>
      <vt:lpstr>System Errors</vt:lpstr>
      <vt:lpstr>Exceptions</vt:lpstr>
      <vt:lpstr>Runtime Exceptions</vt:lpstr>
      <vt:lpstr>Built-in exceptions</vt:lpstr>
      <vt:lpstr>Built-in exceptions</vt:lpstr>
      <vt:lpstr>Catching Exceptions</vt:lpstr>
      <vt:lpstr>PowerPoint Presentation</vt:lpstr>
      <vt:lpstr>PowerPoint Presentation</vt:lpstr>
      <vt:lpstr>// Java program to demonstrate ArithmeticException  </vt:lpstr>
      <vt:lpstr>NullPointer Exception</vt:lpstr>
      <vt:lpstr>StringIndexOutOfBound Exception</vt:lpstr>
      <vt:lpstr>FileNotFound Exception</vt:lpstr>
      <vt:lpstr>NumberFormat Exception</vt:lpstr>
      <vt:lpstr>ArrayIndexOutOfBounds Exception</vt:lpstr>
      <vt:lpstr>User-Defined Exceptions</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Handle Multiple Exceptions in a catch Block </vt:lpstr>
      <vt:lpstr>Example 2: Multi-catch block </vt:lpstr>
      <vt:lpstr>Catching base Exception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57</cp:revision>
  <dcterms:created xsi:type="dcterms:W3CDTF">2020-10-25T13:57:51Z</dcterms:created>
  <dcterms:modified xsi:type="dcterms:W3CDTF">2022-01-03T06:06:10Z</dcterms:modified>
</cp:coreProperties>
</file>